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7" r:id="rId3"/>
    <p:sldId id="260" r:id="rId4"/>
    <p:sldId id="304" r:id="rId5"/>
    <p:sldId id="305" r:id="rId6"/>
    <p:sldId id="306" r:id="rId7"/>
    <p:sldId id="267" r:id="rId8"/>
    <p:sldId id="269" r:id="rId9"/>
    <p:sldId id="335" r:id="rId10"/>
    <p:sldId id="273" r:id="rId11"/>
    <p:sldId id="312" r:id="rId12"/>
    <p:sldId id="314" r:id="rId13"/>
    <p:sldId id="313" r:id="rId14"/>
    <p:sldId id="315" r:id="rId15"/>
    <p:sldId id="316" r:id="rId16"/>
    <p:sldId id="317" r:id="rId17"/>
    <p:sldId id="318" r:id="rId18"/>
    <p:sldId id="319" r:id="rId19"/>
    <p:sldId id="320" r:id="rId20"/>
    <p:sldId id="341" r:id="rId21"/>
    <p:sldId id="369" r:id="rId22"/>
    <p:sldId id="277" r:id="rId23"/>
    <p:sldId id="347" r:id="rId24"/>
    <p:sldId id="299" r:id="rId25"/>
    <p:sldId id="348" r:id="rId26"/>
    <p:sldId id="349" r:id="rId27"/>
    <p:sldId id="350" r:id="rId28"/>
    <p:sldId id="351" r:id="rId29"/>
    <p:sldId id="324" r:id="rId30"/>
    <p:sldId id="366" r:id="rId31"/>
    <p:sldId id="352" r:id="rId32"/>
    <p:sldId id="353" r:id="rId33"/>
    <p:sldId id="354" r:id="rId34"/>
    <p:sldId id="355" r:id="rId35"/>
    <p:sldId id="368" r:id="rId36"/>
    <p:sldId id="365" r:id="rId37"/>
    <p:sldId id="367" r:id="rId38"/>
    <p:sldId id="357" r:id="rId39"/>
    <p:sldId id="362" r:id="rId40"/>
    <p:sldId id="339" r:id="rId41"/>
    <p:sldId id="340" r:id="rId42"/>
    <p:sldId id="285" r:id="rId43"/>
    <p:sldId id="286" r:id="rId4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6600"/>
    <a:srgbClr val="FF7415"/>
    <a:srgbClr val="FF3D01"/>
    <a:srgbClr val="E25B00"/>
    <a:srgbClr val="F8A764"/>
    <a:srgbClr val="F9B67F"/>
    <a:srgbClr val="713605"/>
    <a:srgbClr val="FCD5B5"/>
    <a:srgbClr val="FAC09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04" autoAdjust="0"/>
  </p:normalViewPr>
  <p:slideViewPr>
    <p:cSldViewPr>
      <p:cViewPr varScale="1">
        <p:scale>
          <a:sx n="66" d="100"/>
          <a:sy n="66" d="100"/>
        </p:scale>
        <p:origin x="-148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istrator\&#26700;&#38754;\1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pieChart>
        <c:varyColors val="1"/>
        <c:ser>
          <c:idx val="0"/>
          <c:order val="0"/>
          <c:dLbls>
            <c:showVal val="1"/>
            <c:showLeaderLines val="1"/>
          </c:dLbls>
          <c:cat>
            <c:strRef>
              <c:f>Sheet1!$A$4:$A$8</c:f>
              <c:strCache>
                <c:ptCount val="5"/>
                <c:pt idx="0">
                  <c:v>浙江</c:v>
                </c:pt>
                <c:pt idx="1">
                  <c:v>外省</c:v>
                </c:pt>
                <c:pt idx="2">
                  <c:v>5月18日</c:v>
                </c:pt>
                <c:pt idx="3">
                  <c:v>江苏</c:v>
                </c:pt>
                <c:pt idx="4">
                  <c:v>羊窝</c:v>
                </c:pt>
              </c:strCache>
            </c:strRef>
          </c:cat>
          <c:val>
            <c:numRef>
              <c:f>Sheet1!$B$4:$B$8</c:f>
              <c:numCache>
                <c:formatCode>General</c:formatCode>
                <c:ptCount val="5"/>
                <c:pt idx="0">
                  <c:v>61</c:v>
                </c:pt>
                <c:pt idx="1">
                  <c:v>361</c:v>
                </c:pt>
                <c:pt idx="2">
                  <c:v>505</c:v>
                </c:pt>
                <c:pt idx="3">
                  <c:v>75</c:v>
                </c:pt>
                <c:pt idx="4">
                  <c:v>4</c:v>
                </c:pt>
              </c:numCache>
            </c:numRef>
          </c:val>
        </c:ser>
        <c:firstSliceAng val="0"/>
      </c:pieChart>
    </c:plotArea>
    <c:legend>
      <c:legendPos val="r"/>
      <c:layou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561BE-0C36-4B95-9367-14A9340B6089}" type="doc">
      <dgm:prSet loTypeId="urn:microsoft.com/office/officeart/2005/8/layout/radial4" loCatId="relationship" qsTypeId="urn:microsoft.com/office/officeart/2005/8/quickstyle/3d9" qsCatId="3D" csTypeId="urn:microsoft.com/office/officeart/2005/8/colors/accent1_2" csCatId="accent1" phldr="1"/>
      <dgm:spPr/>
      <dgm:t>
        <a:bodyPr/>
        <a:lstStyle/>
        <a:p>
          <a:endParaRPr lang="zh-CN" altLang="en-US"/>
        </a:p>
      </dgm:t>
    </dgm:pt>
    <dgm:pt modelId="{1820D56E-D256-4D34-8534-53B6BE22FD7D}">
      <dgm:prSet phldrT="[文本]" custT="1">
        <dgm:style>
          <a:lnRef idx="0">
            <a:schemeClr val="dk1"/>
          </a:lnRef>
          <a:fillRef idx="3">
            <a:schemeClr val="dk1"/>
          </a:fillRef>
          <a:effectRef idx="3">
            <a:schemeClr val="dk1"/>
          </a:effectRef>
          <a:fontRef idx="minor">
            <a:schemeClr val="lt1"/>
          </a:fontRef>
        </dgm:style>
      </dgm:prSet>
      <dgm:spPr/>
      <dgm:t>
        <a:bodyPr/>
        <a:lstStyle/>
        <a:p>
          <a:r>
            <a:rPr lang="zh-CN" altLang="en-US" sz="2000" b="1" dirty="0" smtClean="0">
              <a:solidFill>
                <a:srgbClr val="FFFF00"/>
              </a:solidFill>
              <a:latin typeface="+mj-ea"/>
              <a:ea typeface="+mj-ea"/>
            </a:rPr>
            <a:t>微信营销</a:t>
          </a:r>
          <a:endParaRPr lang="zh-CN" altLang="en-US" sz="2000" b="1" dirty="0">
            <a:solidFill>
              <a:srgbClr val="FFFF00"/>
            </a:solidFill>
            <a:latin typeface="+mj-ea"/>
            <a:ea typeface="+mj-ea"/>
          </a:endParaRPr>
        </a:p>
      </dgm:t>
    </dgm:pt>
    <dgm:pt modelId="{BA3B8F93-B644-47E3-AF89-9B4D1C70EC3E}" type="parTrans" cxnId="{40ACB3CC-7C0E-4D00-9A47-B949FCAE85AC}">
      <dgm:prSet/>
      <dgm:spPr/>
      <dgm:t>
        <a:bodyPr/>
        <a:lstStyle/>
        <a:p>
          <a:endParaRPr lang="zh-CN" altLang="en-US" sz="1800" b="1">
            <a:latin typeface="+mj-ea"/>
            <a:ea typeface="+mj-ea"/>
          </a:endParaRPr>
        </a:p>
      </dgm:t>
    </dgm:pt>
    <dgm:pt modelId="{1C402C69-3682-44EE-B484-B565DF942004}" type="sibTrans" cxnId="{40ACB3CC-7C0E-4D00-9A47-B949FCAE85AC}">
      <dgm:prSet/>
      <dgm:spPr/>
      <dgm:t>
        <a:bodyPr/>
        <a:lstStyle/>
        <a:p>
          <a:endParaRPr lang="zh-CN" altLang="en-US" sz="1800" b="1">
            <a:latin typeface="+mj-ea"/>
            <a:ea typeface="+mj-ea"/>
          </a:endParaRPr>
        </a:p>
      </dgm:t>
    </dgm:pt>
    <dgm:pt modelId="{99BBFD7D-69F4-4796-9533-B4EFBCC77F8F}">
      <dgm:prSet phldrT="[文本]" custT="1"/>
      <dgm:spPr/>
      <dgm:t>
        <a:bodyPr/>
        <a:lstStyle/>
        <a:p>
          <a:r>
            <a:rPr lang="zh-CN" altLang="en-US" sz="2400" b="1" dirty="0" smtClean="0">
              <a:latin typeface="+mj-ea"/>
              <a:ea typeface="+mj-ea"/>
            </a:rPr>
            <a:t>建立企业微信官网</a:t>
          </a:r>
          <a:endParaRPr lang="zh-CN" altLang="en-US" sz="2400" b="1" dirty="0">
            <a:latin typeface="+mj-ea"/>
            <a:ea typeface="+mj-ea"/>
          </a:endParaRPr>
        </a:p>
      </dgm:t>
    </dgm:pt>
    <dgm:pt modelId="{29FEF23A-3FDD-4CD4-8C15-04C312C56C08}" type="parTrans" cxnId="{72095836-C495-40AD-A8AE-CC00B3AD7560}">
      <dgm:prSet/>
      <dgm:spPr/>
      <dgm:t>
        <a:bodyPr/>
        <a:lstStyle/>
        <a:p>
          <a:endParaRPr lang="zh-CN" altLang="en-US" sz="1800" b="1">
            <a:latin typeface="+mj-ea"/>
            <a:ea typeface="+mj-ea"/>
          </a:endParaRPr>
        </a:p>
      </dgm:t>
    </dgm:pt>
    <dgm:pt modelId="{77347BE1-DBE4-43B4-96DB-7649A01A1ABD}" type="sibTrans" cxnId="{72095836-C495-40AD-A8AE-CC00B3AD7560}">
      <dgm:prSet/>
      <dgm:spPr/>
      <dgm:t>
        <a:bodyPr/>
        <a:lstStyle/>
        <a:p>
          <a:endParaRPr lang="zh-CN" altLang="en-US" sz="1800" b="1">
            <a:latin typeface="+mj-ea"/>
            <a:ea typeface="+mj-ea"/>
          </a:endParaRPr>
        </a:p>
      </dgm:t>
    </dgm:pt>
    <dgm:pt modelId="{17D78738-A9BF-41B0-BB33-C643E3B16E25}">
      <dgm:prSet phldrT="[文本]" custT="1"/>
      <dgm:spPr/>
      <dgm:t>
        <a:bodyPr/>
        <a:lstStyle/>
        <a:p>
          <a:r>
            <a:rPr lang="zh-CN" altLang="en-US" sz="2400" b="1" dirty="0" smtClean="0">
              <a:latin typeface="+mj-ea"/>
              <a:ea typeface="+mj-ea"/>
            </a:rPr>
            <a:t>一键关注公众账号</a:t>
          </a:r>
          <a:endParaRPr lang="zh-CN" altLang="en-US" sz="2400" b="1" dirty="0">
            <a:latin typeface="+mj-ea"/>
            <a:ea typeface="+mj-ea"/>
          </a:endParaRPr>
        </a:p>
      </dgm:t>
    </dgm:pt>
    <dgm:pt modelId="{418FBE57-684A-4127-B1C7-6B3823C5A322}" type="parTrans" cxnId="{071898A3-FCBD-47E3-BD64-FB707AF25766}">
      <dgm:prSet/>
      <dgm:spPr/>
      <dgm:t>
        <a:bodyPr/>
        <a:lstStyle/>
        <a:p>
          <a:endParaRPr lang="zh-CN" altLang="en-US"/>
        </a:p>
      </dgm:t>
    </dgm:pt>
    <dgm:pt modelId="{E681676C-3CE9-4AE6-A126-4B507F84A1E4}" type="sibTrans" cxnId="{071898A3-FCBD-47E3-BD64-FB707AF25766}">
      <dgm:prSet/>
      <dgm:spPr/>
      <dgm:t>
        <a:bodyPr/>
        <a:lstStyle/>
        <a:p>
          <a:endParaRPr lang="zh-CN" altLang="en-US"/>
        </a:p>
      </dgm:t>
    </dgm:pt>
    <dgm:pt modelId="{7A131849-72F7-4962-AA1E-9BEB2E68FAB4}">
      <dgm:prSet phldrT="[文本]" custT="1"/>
      <dgm:spPr/>
      <dgm:t>
        <a:bodyPr/>
        <a:lstStyle/>
        <a:p>
          <a:r>
            <a:rPr lang="zh-CN" altLang="en-US" sz="2400" b="1" dirty="0" smtClean="0">
              <a:latin typeface="+mj-ea"/>
              <a:ea typeface="+mj-ea"/>
            </a:rPr>
            <a:t>微信消息推送</a:t>
          </a:r>
          <a:endParaRPr lang="zh-CN" altLang="en-US" sz="2400" b="1" dirty="0">
            <a:latin typeface="+mj-ea"/>
            <a:ea typeface="+mj-ea"/>
          </a:endParaRPr>
        </a:p>
      </dgm:t>
    </dgm:pt>
    <dgm:pt modelId="{1A7EC456-E98A-4BB0-9AEE-13DCD8281D3D}" type="parTrans" cxnId="{33DBFB10-6A53-4DD6-A92C-7278E4A72C70}">
      <dgm:prSet/>
      <dgm:spPr/>
      <dgm:t>
        <a:bodyPr/>
        <a:lstStyle/>
        <a:p>
          <a:endParaRPr lang="zh-CN" altLang="en-US"/>
        </a:p>
      </dgm:t>
    </dgm:pt>
    <dgm:pt modelId="{3E9DF12D-222B-4DC1-B50E-4278C00C23D0}" type="sibTrans" cxnId="{33DBFB10-6A53-4DD6-A92C-7278E4A72C70}">
      <dgm:prSet/>
      <dgm:spPr/>
      <dgm:t>
        <a:bodyPr/>
        <a:lstStyle/>
        <a:p>
          <a:endParaRPr lang="zh-CN" altLang="en-US"/>
        </a:p>
      </dgm:t>
    </dgm:pt>
    <dgm:pt modelId="{9619B5FC-AE31-427D-ACBC-5D5697CA6F50}">
      <dgm:prSet phldrT="[文本]" custT="1"/>
      <dgm:spPr/>
      <dgm:t>
        <a:bodyPr/>
        <a:lstStyle/>
        <a:p>
          <a:r>
            <a:rPr lang="zh-CN" altLang="en-US" sz="2400" b="1" dirty="0" smtClean="0">
              <a:latin typeface="+mj-ea"/>
              <a:ea typeface="+mj-ea"/>
            </a:rPr>
            <a:t>微信互动营销活动</a:t>
          </a:r>
          <a:endParaRPr lang="zh-CN" altLang="en-US" sz="2400" b="1" dirty="0">
            <a:latin typeface="+mj-ea"/>
            <a:ea typeface="+mj-ea"/>
          </a:endParaRPr>
        </a:p>
      </dgm:t>
    </dgm:pt>
    <dgm:pt modelId="{D9499F2C-EEA6-47C5-8B8E-DE9FC9BFB806}" type="parTrans" cxnId="{DA44D99A-DF91-4262-BA33-AAC39A7031ED}">
      <dgm:prSet/>
      <dgm:spPr/>
      <dgm:t>
        <a:bodyPr/>
        <a:lstStyle/>
        <a:p>
          <a:endParaRPr lang="zh-CN" altLang="en-US"/>
        </a:p>
      </dgm:t>
    </dgm:pt>
    <dgm:pt modelId="{0A235D2A-AD15-476D-BD31-048E728162A9}" type="sibTrans" cxnId="{DA44D99A-DF91-4262-BA33-AAC39A7031ED}">
      <dgm:prSet/>
      <dgm:spPr/>
      <dgm:t>
        <a:bodyPr/>
        <a:lstStyle/>
        <a:p>
          <a:endParaRPr lang="zh-CN" altLang="en-US"/>
        </a:p>
      </dgm:t>
    </dgm:pt>
    <dgm:pt modelId="{C1189DC0-AB7A-4321-A247-84E4AD985BF1}">
      <dgm:prSet phldrT="[文本]" custT="1"/>
      <dgm:spPr/>
      <dgm:t>
        <a:bodyPr/>
        <a:lstStyle/>
        <a:p>
          <a:r>
            <a:rPr lang="zh-CN" altLang="en-US" sz="2400" b="1" dirty="0" smtClean="0">
              <a:latin typeface="+mj-ea"/>
              <a:ea typeface="+mj-ea"/>
            </a:rPr>
            <a:t>微信平台托管</a:t>
          </a:r>
          <a:r>
            <a:rPr lang="en-US" altLang="zh-CN" sz="2400" b="1" dirty="0" smtClean="0">
              <a:latin typeface="+mj-ea"/>
              <a:ea typeface="+mj-ea"/>
            </a:rPr>
            <a:t>&amp;</a:t>
          </a:r>
          <a:r>
            <a:rPr lang="zh-CN" altLang="en-US" sz="2400" b="1" dirty="0" smtClean="0">
              <a:latin typeface="+mj-ea"/>
              <a:ea typeface="+mj-ea"/>
            </a:rPr>
            <a:t>粉丝</a:t>
          </a:r>
          <a:endParaRPr lang="zh-CN" altLang="en-US" sz="2400" b="1" dirty="0">
            <a:latin typeface="+mj-ea"/>
            <a:ea typeface="+mj-ea"/>
          </a:endParaRPr>
        </a:p>
      </dgm:t>
    </dgm:pt>
    <dgm:pt modelId="{33AAFEBF-4B87-417A-A805-51C18554224A}" type="parTrans" cxnId="{2837D818-EF4A-4D1F-9202-670C7CF8C91D}">
      <dgm:prSet/>
      <dgm:spPr/>
      <dgm:t>
        <a:bodyPr/>
        <a:lstStyle/>
        <a:p>
          <a:endParaRPr lang="zh-CN" altLang="en-US"/>
        </a:p>
      </dgm:t>
    </dgm:pt>
    <dgm:pt modelId="{C3323CA6-0F7E-4DD6-97CE-C153A1E86880}" type="sibTrans" cxnId="{2837D818-EF4A-4D1F-9202-670C7CF8C91D}">
      <dgm:prSet/>
      <dgm:spPr/>
      <dgm:t>
        <a:bodyPr/>
        <a:lstStyle/>
        <a:p>
          <a:endParaRPr lang="zh-CN" altLang="en-US"/>
        </a:p>
      </dgm:t>
    </dgm:pt>
    <dgm:pt modelId="{12486720-65CE-4A01-B81A-B7CA183FEE72}" type="pres">
      <dgm:prSet presAssocID="{9D5561BE-0C36-4B95-9367-14A9340B6089}" presName="cycle" presStyleCnt="0">
        <dgm:presLayoutVars>
          <dgm:chMax val="1"/>
          <dgm:dir/>
          <dgm:animLvl val="ctr"/>
          <dgm:resizeHandles val="exact"/>
        </dgm:presLayoutVars>
      </dgm:prSet>
      <dgm:spPr/>
      <dgm:t>
        <a:bodyPr/>
        <a:lstStyle/>
        <a:p>
          <a:endParaRPr lang="zh-CN" altLang="en-US"/>
        </a:p>
      </dgm:t>
    </dgm:pt>
    <dgm:pt modelId="{ACEF2170-BECD-444A-881C-885C353CB022}" type="pres">
      <dgm:prSet presAssocID="{1820D56E-D256-4D34-8534-53B6BE22FD7D}" presName="centerShape" presStyleLbl="node0" presStyleIdx="0" presStyleCnt="1" custScaleX="97837" custScaleY="97837" custLinFactNeighborX="10156" custLinFactNeighborY="366"/>
      <dgm:spPr/>
      <dgm:t>
        <a:bodyPr/>
        <a:lstStyle/>
        <a:p>
          <a:endParaRPr lang="zh-CN" altLang="en-US"/>
        </a:p>
      </dgm:t>
    </dgm:pt>
    <dgm:pt modelId="{E31A0F91-95C3-4024-9758-6C3854A9CD03}" type="pres">
      <dgm:prSet presAssocID="{29FEF23A-3FDD-4CD4-8C15-04C312C56C08}" presName="parTrans" presStyleLbl="bgSibTrans2D1" presStyleIdx="0" presStyleCnt="5"/>
      <dgm:spPr/>
      <dgm:t>
        <a:bodyPr/>
        <a:lstStyle/>
        <a:p>
          <a:endParaRPr lang="zh-CN" altLang="en-US"/>
        </a:p>
      </dgm:t>
    </dgm:pt>
    <dgm:pt modelId="{1A7886B8-76CB-4A2B-83B5-6ABB0E65BD56}" type="pres">
      <dgm:prSet presAssocID="{99BBFD7D-69F4-4796-9533-B4EFBCC77F8F}" presName="node" presStyleLbl="node1" presStyleIdx="0" presStyleCnt="5" custRadScaleRad="101531" custRadScaleInc="-4653">
        <dgm:presLayoutVars>
          <dgm:bulletEnabled val="1"/>
        </dgm:presLayoutVars>
      </dgm:prSet>
      <dgm:spPr/>
      <dgm:t>
        <a:bodyPr/>
        <a:lstStyle/>
        <a:p>
          <a:endParaRPr lang="zh-CN" altLang="en-US"/>
        </a:p>
      </dgm:t>
    </dgm:pt>
    <dgm:pt modelId="{A0C2306D-997F-42B1-A528-7552A98BED01}" type="pres">
      <dgm:prSet presAssocID="{418FBE57-684A-4127-B1C7-6B3823C5A322}" presName="parTrans" presStyleLbl="bgSibTrans2D1" presStyleIdx="1" presStyleCnt="5"/>
      <dgm:spPr/>
      <dgm:t>
        <a:bodyPr/>
        <a:lstStyle/>
        <a:p>
          <a:endParaRPr lang="zh-CN" altLang="en-US"/>
        </a:p>
      </dgm:t>
    </dgm:pt>
    <dgm:pt modelId="{742563C5-F99D-47C1-B98B-1815FCB66F0D}" type="pres">
      <dgm:prSet presAssocID="{17D78738-A9BF-41B0-BB33-C643E3B16E25}" presName="node" presStyleLbl="node1" presStyleIdx="1" presStyleCnt="5" custRadScaleRad="100033" custRadScaleInc="53">
        <dgm:presLayoutVars>
          <dgm:bulletEnabled val="1"/>
        </dgm:presLayoutVars>
      </dgm:prSet>
      <dgm:spPr/>
      <dgm:t>
        <a:bodyPr/>
        <a:lstStyle/>
        <a:p>
          <a:endParaRPr lang="zh-CN" altLang="en-US"/>
        </a:p>
      </dgm:t>
    </dgm:pt>
    <dgm:pt modelId="{BBC49DC8-FEA3-4537-A4A1-B085BACA03DB}" type="pres">
      <dgm:prSet presAssocID="{1A7EC456-E98A-4BB0-9AEE-13DCD8281D3D}" presName="parTrans" presStyleLbl="bgSibTrans2D1" presStyleIdx="2" presStyleCnt="5" custLinFactNeighborX="2641" custLinFactNeighborY="-30552"/>
      <dgm:spPr/>
      <dgm:t>
        <a:bodyPr/>
        <a:lstStyle/>
        <a:p>
          <a:endParaRPr lang="zh-CN" altLang="en-US"/>
        </a:p>
      </dgm:t>
    </dgm:pt>
    <dgm:pt modelId="{E67A808A-AE7D-4625-959D-029245B57339}" type="pres">
      <dgm:prSet presAssocID="{7A131849-72F7-4962-AA1E-9BEB2E68FAB4}" presName="node" presStyleLbl="node1" presStyleIdx="2" presStyleCnt="5" custRadScaleRad="122167" custRadScaleInc="4589">
        <dgm:presLayoutVars>
          <dgm:bulletEnabled val="1"/>
        </dgm:presLayoutVars>
      </dgm:prSet>
      <dgm:spPr/>
      <dgm:t>
        <a:bodyPr/>
        <a:lstStyle/>
        <a:p>
          <a:endParaRPr lang="zh-CN" altLang="en-US"/>
        </a:p>
      </dgm:t>
    </dgm:pt>
    <dgm:pt modelId="{26C08DAA-7B59-4894-BB54-51367A2D2D63}" type="pres">
      <dgm:prSet presAssocID="{D9499F2C-EEA6-47C5-8B8E-DE9FC9BFB806}" presName="parTrans" presStyleLbl="bgSibTrans2D1" presStyleIdx="3" presStyleCnt="5" custLinFactNeighborX="10821" custLinFactNeighborY="-14681"/>
      <dgm:spPr/>
      <dgm:t>
        <a:bodyPr/>
        <a:lstStyle/>
        <a:p>
          <a:endParaRPr lang="zh-CN" altLang="en-US"/>
        </a:p>
      </dgm:t>
    </dgm:pt>
    <dgm:pt modelId="{723B8324-D01A-4828-BC7B-72B519B2A64A}" type="pres">
      <dgm:prSet presAssocID="{9619B5FC-AE31-427D-ACBC-5D5697CA6F50}" presName="node" presStyleLbl="node1" presStyleIdx="3" presStyleCnt="5" custRadScaleRad="133859" custRadScaleInc="13995">
        <dgm:presLayoutVars>
          <dgm:bulletEnabled val="1"/>
        </dgm:presLayoutVars>
      </dgm:prSet>
      <dgm:spPr/>
      <dgm:t>
        <a:bodyPr/>
        <a:lstStyle/>
        <a:p>
          <a:endParaRPr lang="zh-CN" altLang="en-US"/>
        </a:p>
      </dgm:t>
    </dgm:pt>
    <dgm:pt modelId="{C52351E4-FA83-4D2A-8FF5-EEBA9222D04E}" type="pres">
      <dgm:prSet presAssocID="{33AAFEBF-4B87-417A-A805-51C18554224A}" presName="parTrans" presStyleLbl="bgSibTrans2D1" presStyleIdx="4" presStyleCnt="5"/>
      <dgm:spPr/>
      <dgm:t>
        <a:bodyPr/>
        <a:lstStyle/>
        <a:p>
          <a:endParaRPr lang="zh-CN" altLang="en-US"/>
        </a:p>
      </dgm:t>
    </dgm:pt>
    <dgm:pt modelId="{1623823C-3A84-4A69-934B-6792C38D5EAF}" type="pres">
      <dgm:prSet presAssocID="{C1189DC0-AB7A-4321-A247-84E4AD985BF1}" presName="node" presStyleLbl="node1" presStyleIdx="4" presStyleCnt="5" custRadScaleRad="140307" custRadScaleInc="-7651">
        <dgm:presLayoutVars>
          <dgm:bulletEnabled val="1"/>
        </dgm:presLayoutVars>
      </dgm:prSet>
      <dgm:spPr/>
      <dgm:t>
        <a:bodyPr/>
        <a:lstStyle/>
        <a:p>
          <a:endParaRPr lang="zh-CN" altLang="en-US"/>
        </a:p>
      </dgm:t>
    </dgm:pt>
  </dgm:ptLst>
  <dgm:cxnLst>
    <dgm:cxn modelId="{2837D818-EF4A-4D1F-9202-670C7CF8C91D}" srcId="{1820D56E-D256-4D34-8534-53B6BE22FD7D}" destId="{C1189DC0-AB7A-4321-A247-84E4AD985BF1}" srcOrd="4" destOrd="0" parTransId="{33AAFEBF-4B87-417A-A805-51C18554224A}" sibTransId="{C3323CA6-0F7E-4DD6-97CE-C153A1E86880}"/>
    <dgm:cxn modelId="{40ACB3CC-7C0E-4D00-9A47-B949FCAE85AC}" srcId="{9D5561BE-0C36-4B95-9367-14A9340B6089}" destId="{1820D56E-D256-4D34-8534-53B6BE22FD7D}" srcOrd="0" destOrd="0" parTransId="{BA3B8F93-B644-47E3-AF89-9B4D1C70EC3E}" sibTransId="{1C402C69-3682-44EE-B484-B565DF942004}"/>
    <dgm:cxn modelId="{BC548D91-3F4E-4876-BFED-D5E4C815163A}" type="presOf" srcId="{9619B5FC-AE31-427D-ACBC-5D5697CA6F50}" destId="{723B8324-D01A-4828-BC7B-72B519B2A64A}" srcOrd="0" destOrd="0" presId="urn:microsoft.com/office/officeart/2005/8/layout/radial4"/>
    <dgm:cxn modelId="{72095836-C495-40AD-A8AE-CC00B3AD7560}" srcId="{1820D56E-D256-4D34-8534-53B6BE22FD7D}" destId="{99BBFD7D-69F4-4796-9533-B4EFBCC77F8F}" srcOrd="0" destOrd="0" parTransId="{29FEF23A-3FDD-4CD4-8C15-04C312C56C08}" sibTransId="{77347BE1-DBE4-43B4-96DB-7649A01A1ABD}"/>
    <dgm:cxn modelId="{7AC2D729-6C82-4450-95A9-DEF0EE1D6289}" type="presOf" srcId="{1820D56E-D256-4D34-8534-53B6BE22FD7D}" destId="{ACEF2170-BECD-444A-881C-885C353CB022}" srcOrd="0" destOrd="0" presId="urn:microsoft.com/office/officeart/2005/8/layout/radial4"/>
    <dgm:cxn modelId="{20E00039-ABF5-48EB-B413-D9AAB1AFAE1B}" type="presOf" srcId="{33AAFEBF-4B87-417A-A805-51C18554224A}" destId="{C52351E4-FA83-4D2A-8FF5-EEBA9222D04E}" srcOrd="0" destOrd="0" presId="urn:microsoft.com/office/officeart/2005/8/layout/radial4"/>
    <dgm:cxn modelId="{D68CE512-7776-45FA-A11C-F7F4C5802F39}" type="presOf" srcId="{17D78738-A9BF-41B0-BB33-C643E3B16E25}" destId="{742563C5-F99D-47C1-B98B-1815FCB66F0D}" srcOrd="0" destOrd="0" presId="urn:microsoft.com/office/officeart/2005/8/layout/radial4"/>
    <dgm:cxn modelId="{BB07B24A-B4DE-4C77-9350-DD9448530122}" type="presOf" srcId="{C1189DC0-AB7A-4321-A247-84E4AD985BF1}" destId="{1623823C-3A84-4A69-934B-6792C38D5EAF}" srcOrd="0" destOrd="0" presId="urn:microsoft.com/office/officeart/2005/8/layout/radial4"/>
    <dgm:cxn modelId="{071898A3-FCBD-47E3-BD64-FB707AF25766}" srcId="{1820D56E-D256-4D34-8534-53B6BE22FD7D}" destId="{17D78738-A9BF-41B0-BB33-C643E3B16E25}" srcOrd="1" destOrd="0" parTransId="{418FBE57-684A-4127-B1C7-6B3823C5A322}" sibTransId="{E681676C-3CE9-4AE6-A126-4B507F84A1E4}"/>
    <dgm:cxn modelId="{1A6103CA-4403-41A1-A515-FE628834D056}" type="presOf" srcId="{99BBFD7D-69F4-4796-9533-B4EFBCC77F8F}" destId="{1A7886B8-76CB-4A2B-83B5-6ABB0E65BD56}" srcOrd="0" destOrd="0" presId="urn:microsoft.com/office/officeart/2005/8/layout/radial4"/>
    <dgm:cxn modelId="{BA10E6C0-AB79-4AD3-82DE-BD527B097AFC}" type="presOf" srcId="{9D5561BE-0C36-4B95-9367-14A9340B6089}" destId="{12486720-65CE-4A01-B81A-B7CA183FEE72}" srcOrd="0" destOrd="0" presId="urn:microsoft.com/office/officeart/2005/8/layout/radial4"/>
    <dgm:cxn modelId="{65E0E0CE-970B-4DA1-ABDA-E701F32605DF}" type="presOf" srcId="{29FEF23A-3FDD-4CD4-8C15-04C312C56C08}" destId="{E31A0F91-95C3-4024-9758-6C3854A9CD03}" srcOrd="0" destOrd="0" presId="urn:microsoft.com/office/officeart/2005/8/layout/radial4"/>
    <dgm:cxn modelId="{9D38657E-0646-44EA-B3BA-D74F2B692D76}" type="presOf" srcId="{418FBE57-684A-4127-B1C7-6B3823C5A322}" destId="{A0C2306D-997F-42B1-A528-7552A98BED01}" srcOrd="0" destOrd="0" presId="urn:microsoft.com/office/officeart/2005/8/layout/radial4"/>
    <dgm:cxn modelId="{DA44D99A-DF91-4262-BA33-AAC39A7031ED}" srcId="{1820D56E-D256-4D34-8534-53B6BE22FD7D}" destId="{9619B5FC-AE31-427D-ACBC-5D5697CA6F50}" srcOrd="3" destOrd="0" parTransId="{D9499F2C-EEA6-47C5-8B8E-DE9FC9BFB806}" sibTransId="{0A235D2A-AD15-476D-BD31-048E728162A9}"/>
    <dgm:cxn modelId="{F69CA42F-5DE0-47A3-89B4-5CCD2C801B39}" type="presOf" srcId="{7A131849-72F7-4962-AA1E-9BEB2E68FAB4}" destId="{E67A808A-AE7D-4625-959D-029245B57339}" srcOrd="0" destOrd="0" presId="urn:microsoft.com/office/officeart/2005/8/layout/radial4"/>
    <dgm:cxn modelId="{33DBFB10-6A53-4DD6-A92C-7278E4A72C70}" srcId="{1820D56E-D256-4D34-8534-53B6BE22FD7D}" destId="{7A131849-72F7-4962-AA1E-9BEB2E68FAB4}" srcOrd="2" destOrd="0" parTransId="{1A7EC456-E98A-4BB0-9AEE-13DCD8281D3D}" sibTransId="{3E9DF12D-222B-4DC1-B50E-4278C00C23D0}"/>
    <dgm:cxn modelId="{0AAE79F4-A8D0-49CE-8F87-2367BFFAC5BE}" type="presOf" srcId="{1A7EC456-E98A-4BB0-9AEE-13DCD8281D3D}" destId="{BBC49DC8-FEA3-4537-A4A1-B085BACA03DB}" srcOrd="0" destOrd="0" presId="urn:microsoft.com/office/officeart/2005/8/layout/radial4"/>
    <dgm:cxn modelId="{338C2C9A-0A69-4D7E-817F-122EF57BD819}" type="presOf" srcId="{D9499F2C-EEA6-47C5-8B8E-DE9FC9BFB806}" destId="{26C08DAA-7B59-4894-BB54-51367A2D2D63}" srcOrd="0" destOrd="0" presId="urn:microsoft.com/office/officeart/2005/8/layout/radial4"/>
    <dgm:cxn modelId="{952ED087-F80B-4902-AFAC-3ACA692FBC81}" type="presParOf" srcId="{12486720-65CE-4A01-B81A-B7CA183FEE72}" destId="{ACEF2170-BECD-444A-881C-885C353CB022}" srcOrd="0" destOrd="0" presId="urn:microsoft.com/office/officeart/2005/8/layout/radial4"/>
    <dgm:cxn modelId="{4F0AE3C1-108A-4673-BB67-9197E73BBF9D}" type="presParOf" srcId="{12486720-65CE-4A01-B81A-B7CA183FEE72}" destId="{E31A0F91-95C3-4024-9758-6C3854A9CD03}" srcOrd="1" destOrd="0" presId="urn:microsoft.com/office/officeart/2005/8/layout/radial4"/>
    <dgm:cxn modelId="{AB7CDC46-FB26-46AC-A642-6C04ADCC1788}" type="presParOf" srcId="{12486720-65CE-4A01-B81A-B7CA183FEE72}" destId="{1A7886B8-76CB-4A2B-83B5-6ABB0E65BD56}" srcOrd="2" destOrd="0" presId="urn:microsoft.com/office/officeart/2005/8/layout/radial4"/>
    <dgm:cxn modelId="{14C2AF3E-AB2C-4BA0-98DA-803FBA765CFA}" type="presParOf" srcId="{12486720-65CE-4A01-B81A-B7CA183FEE72}" destId="{A0C2306D-997F-42B1-A528-7552A98BED01}" srcOrd="3" destOrd="0" presId="urn:microsoft.com/office/officeart/2005/8/layout/radial4"/>
    <dgm:cxn modelId="{8B12DD17-128C-4BC9-B6FE-7B3E1AF5F96C}" type="presParOf" srcId="{12486720-65CE-4A01-B81A-B7CA183FEE72}" destId="{742563C5-F99D-47C1-B98B-1815FCB66F0D}" srcOrd="4" destOrd="0" presId="urn:microsoft.com/office/officeart/2005/8/layout/radial4"/>
    <dgm:cxn modelId="{B55EBE9B-9890-496F-9F2B-8B4CFFE1DAF4}" type="presParOf" srcId="{12486720-65CE-4A01-B81A-B7CA183FEE72}" destId="{BBC49DC8-FEA3-4537-A4A1-B085BACA03DB}" srcOrd="5" destOrd="0" presId="urn:microsoft.com/office/officeart/2005/8/layout/radial4"/>
    <dgm:cxn modelId="{E2FB928D-7AB3-4F5F-ACA5-91CF8F9177FB}" type="presParOf" srcId="{12486720-65CE-4A01-B81A-B7CA183FEE72}" destId="{E67A808A-AE7D-4625-959D-029245B57339}" srcOrd="6" destOrd="0" presId="urn:microsoft.com/office/officeart/2005/8/layout/radial4"/>
    <dgm:cxn modelId="{F4AC6574-E7B5-400A-9B04-C94E91D7B012}" type="presParOf" srcId="{12486720-65CE-4A01-B81A-B7CA183FEE72}" destId="{26C08DAA-7B59-4894-BB54-51367A2D2D63}" srcOrd="7" destOrd="0" presId="urn:microsoft.com/office/officeart/2005/8/layout/radial4"/>
    <dgm:cxn modelId="{5B792D1B-2B58-4FC4-86D0-1C09E39311F0}" type="presParOf" srcId="{12486720-65CE-4A01-B81A-B7CA183FEE72}" destId="{723B8324-D01A-4828-BC7B-72B519B2A64A}" srcOrd="8" destOrd="0" presId="urn:microsoft.com/office/officeart/2005/8/layout/radial4"/>
    <dgm:cxn modelId="{6BCD34E0-15DB-4C99-97EC-67EE842F40D5}" type="presParOf" srcId="{12486720-65CE-4A01-B81A-B7CA183FEE72}" destId="{C52351E4-FA83-4D2A-8FF5-EEBA9222D04E}" srcOrd="9" destOrd="0" presId="urn:microsoft.com/office/officeart/2005/8/layout/radial4"/>
    <dgm:cxn modelId="{3539D790-DF89-4379-8380-7788EA57686B}" type="presParOf" srcId="{12486720-65CE-4A01-B81A-B7CA183FEE72}" destId="{1623823C-3A84-4A69-934B-6792C38D5EAF}" srcOrd="10" destOrd="0" presId="urn:microsoft.com/office/officeart/2005/8/layout/radial4"/>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5561BE-0C36-4B95-9367-14A9340B6089}" type="doc">
      <dgm:prSet loTypeId="urn:microsoft.com/office/officeart/2005/8/layout/radial4" loCatId="relationship" qsTypeId="urn:microsoft.com/office/officeart/2005/8/quickstyle/3d9" qsCatId="3D" csTypeId="urn:microsoft.com/office/officeart/2005/8/colors/accent1_2" csCatId="accent1" phldr="1"/>
      <dgm:spPr/>
      <dgm:t>
        <a:bodyPr/>
        <a:lstStyle/>
        <a:p>
          <a:endParaRPr lang="zh-CN" altLang="en-US"/>
        </a:p>
      </dgm:t>
    </dgm:pt>
    <dgm:pt modelId="{1820D56E-D256-4D34-8534-53B6BE22FD7D}">
      <dgm:prSet phldrT="[文本]" custT="1">
        <dgm:style>
          <a:lnRef idx="0">
            <a:schemeClr val="dk1"/>
          </a:lnRef>
          <a:fillRef idx="3">
            <a:schemeClr val="dk1"/>
          </a:fillRef>
          <a:effectRef idx="3">
            <a:schemeClr val="dk1"/>
          </a:effectRef>
          <a:fontRef idx="minor">
            <a:schemeClr val="lt1"/>
          </a:fontRef>
        </dgm:style>
      </dgm:prSet>
      <dgm:spPr/>
      <dgm:t>
        <a:bodyPr/>
        <a:lstStyle/>
        <a:p>
          <a:r>
            <a:rPr lang="zh-CN" altLang="en-US" sz="2000" b="1" dirty="0" smtClean="0">
              <a:solidFill>
                <a:srgbClr val="FFFF00"/>
              </a:solidFill>
              <a:latin typeface="+mj-ea"/>
              <a:ea typeface="+mj-ea"/>
            </a:rPr>
            <a:t>微信营销</a:t>
          </a:r>
          <a:endParaRPr lang="zh-CN" altLang="en-US" sz="2000" b="1" dirty="0">
            <a:solidFill>
              <a:srgbClr val="FFFF00"/>
            </a:solidFill>
            <a:latin typeface="+mj-ea"/>
            <a:ea typeface="+mj-ea"/>
          </a:endParaRPr>
        </a:p>
      </dgm:t>
    </dgm:pt>
    <dgm:pt modelId="{BA3B8F93-B644-47E3-AF89-9B4D1C70EC3E}" type="parTrans" cxnId="{40ACB3CC-7C0E-4D00-9A47-B949FCAE85AC}">
      <dgm:prSet/>
      <dgm:spPr/>
      <dgm:t>
        <a:bodyPr/>
        <a:lstStyle/>
        <a:p>
          <a:endParaRPr lang="zh-CN" altLang="en-US" sz="1800" b="1">
            <a:latin typeface="+mj-ea"/>
            <a:ea typeface="+mj-ea"/>
          </a:endParaRPr>
        </a:p>
      </dgm:t>
    </dgm:pt>
    <dgm:pt modelId="{1C402C69-3682-44EE-B484-B565DF942004}" type="sibTrans" cxnId="{40ACB3CC-7C0E-4D00-9A47-B949FCAE85AC}">
      <dgm:prSet/>
      <dgm:spPr/>
      <dgm:t>
        <a:bodyPr/>
        <a:lstStyle/>
        <a:p>
          <a:endParaRPr lang="zh-CN" altLang="en-US" sz="1800" b="1">
            <a:latin typeface="+mj-ea"/>
            <a:ea typeface="+mj-ea"/>
          </a:endParaRPr>
        </a:p>
      </dgm:t>
    </dgm:pt>
    <dgm:pt modelId="{99BBFD7D-69F4-4796-9533-B4EFBCC77F8F}">
      <dgm:prSet phldrT="[文本]" custT="1"/>
      <dgm:spPr/>
      <dgm:t>
        <a:bodyPr/>
        <a:lstStyle/>
        <a:p>
          <a:r>
            <a:rPr lang="zh-CN" altLang="en-US" sz="2400" b="1" dirty="0" smtClean="0">
              <a:latin typeface="+mj-ea"/>
              <a:ea typeface="+mj-ea"/>
            </a:rPr>
            <a:t>建立企业微信官网</a:t>
          </a:r>
          <a:endParaRPr lang="zh-CN" altLang="en-US" sz="2400" b="1" dirty="0">
            <a:latin typeface="+mj-ea"/>
            <a:ea typeface="+mj-ea"/>
          </a:endParaRPr>
        </a:p>
      </dgm:t>
    </dgm:pt>
    <dgm:pt modelId="{29FEF23A-3FDD-4CD4-8C15-04C312C56C08}" type="parTrans" cxnId="{72095836-C495-40AD-A8AE-CC00B3AD7560}">
      <dgm:prSet/>
      <dgm:spPr/>
      <dgm:t>
        <a:bodyPr/>
        <a:lstStyle/>
        <a:p>
          <a:endParaRPr lang="zh-CN" altLang="en-US" sz="1800" b="1">
            <a:latin typeface="+mj-ea"/>
            <a:ea typeface="+mj-ea"/>
          </a:endParaRPr>
        </a:p>
      </dgm:t>
    </dgm:pt>
    <dgm:pt modelId="{77347BE1-DBE4-43B4-96DB-7649A01A1ABD}" type="sibTrans" cxnId="{72095836-C495-40AD-A8AE-CC00B3AD7560}">
      <dgm:prSet/>
      <dgm:spPr/>
      <dgm:t>
        <a:bodyPr/>
        <a:lstStyle/>
        <a:p>
          <a:endParaRPr lang="zh-CN" altLang="en-US" sz="1800" b="1">
            <a:latin typeface="+mj-ea"/>
            <a:ea typeface="+mj-ea"/>
          </a:endParaRPr>
        </a:p>
      </dgm:t>
    </dgm:pt>
    <dgm:pt modelId="{17D78738-A9BF-41B0-BB33-C643E3B16E25}">
      <dgm:prSet phldrT="[文本]" custT="1"/>
      <dgm:spPr/>
      <dgm:t>
        <a:bodyPr/>
        <a:lstStyle/>
        <a:p>
          <a:r>
            <a:rPr lang="zh-CN" altLang="en-US" sz="2400" b="1" dirty="0" smtClean="0">
              <a:latin typeface="+mj-ea"/>
              <a:ea typeface="+mj-ea"/>
            </a:rPr>
            <a:t>一键关注公众账号</a:t>
          </a:r>
          <a:endParaRPr lang="zh-CN" altLang="en-US" sz="2400" b="1" dirty="0">
            <a:latin typeface="+mj-ea"/>
            <a:ea typeface="+mj-ea"/>
          </a:endParaRPr>
        </a:p>
      </dgm:t>
    </dgm:pt>
    <dgm:pt modelId="{418FBE57-684A-4127-B1C7-6B3823C5A322}" type="parTrans" cxnId="{071898A3-FCBD-47E3-BD64-FB707AF25766}">
      <dgm:prSet/>
      <dgm:spPr/>
      <dgm:t>
        <a:bodyPr/>
        <a:lstStyle/>
        <a:p>
          <a:endParaRPr lang="zh-CN" altLang="en-US"/>
        </a:p>
      </dgm:t>
    </dgm:pt>
    <dgm:pt modelId="{E681676C-3CE9-4AE6-A126-4B507F84A1E4}" type="sibTrans" cxnId="{071898A3-FCBD-47E3-BD64-FB707AF25766}">
      <dgm:prSet/>
      <dgm:spPr/>
      <dgm:t>
        <a:bodyPr/>
        <a:lstStyle/>
        <a:p>
          <a:endParaRPr lang="zh-CN" altLang="en-US"/>
        </a:p>
      </dgm:t>
    </dgm:pt>
    <dgm:pt modelId="{7A131849-72F7-4962-AA1E-9BEB2E68FAB4}">
      <dgm:prSet phldrT="[文本]" custT="1"/>
      <dgm:spPr/>
      <dgm:t>
        <a:bodyPr/>
        <a:lstStyle/>
        <a:p>
          <a:r>
            <a:rPr lang="zh-CN" altLang="en-US" sz="2400" b="1" dirty="0" smtClean="0">
              <a:latin typeface="+mj-ea"/>
              <a:ea typeface="+mj-ea"/>
            </a:rPr>
            <a:t>微信消息推送</a:t>
          </a:r>
          <a:endParaRPr lang="zh-CN" altLang="en-US" sz="2400" b="1" dirty="0">
            <a:latin typeface="+mj-ea"/>
            <a:ea typeface="+mj-ea"/>
          </a:endParaRPr>
        </a:p>
      </dgm:t>
    </dgm:pt>
    <dgm:pt modelId="{1A7EC456-E98A-4BB0-9AEE-13DCD8281D3D}" type="parTrans" cxnId="{33DBFB10-6A53-4DD6-A92C-7278E4A72C70}">
      <dgm:prSet/>
      <dgm:spPr/>
      <dgm:t>
        <a:bodyPr/>
        <a:lstStyle/>
        <a:p>
          <a:endParaRPr lang="zh-CN" altLang="en-US"/>
        </a:p>
      </dgm:t>
    </dgm:pt>
    <dgm:pt modelId="{3E9DF12D-222B-4DC1-B50E-4278C00C23D0}" type="sibTrans" cxnId="{33DBFB10-6A53-4DD6-A92C-7278E4A72C70}">
      <dgm:prSet/>
      <dgm:spPr/>
      <dgm:t>
        <a:bodyPr/>
        <a:lstStyle/>
        <a:p>
          <a:endParaRPr lang="zh-CN" altLang="en-US"/>
        </a:p>
      </dgm:t>
    </dgm:pt>
    <dgm:pt modelId="{9619B5FC-AE31-427D-ACBC-5D5697CA6F50}">
      <dgm:prSet phldrT="[文本]" custT="1"/>
      <dgm:spPr/>
      <dgm:t>
        <a:bodyPr/>
        <a:lstStyle/>
        <a:p>
          <a:r>
            <a:rPr lang="zh-CN" altLang="en-US" sz="2400" b="1" dirty="0" smtClean="0">
              <a:latin typeface="+mj-ea"/>
              <a:ea typeface="+mj-ea"/>
            </a:rPr>
            <a:t>微信互动营销活动</a:t>
          </a:r>
          <a:endParaRPr lang="zh-CN" altLang="en-US" sz="2400" b="1" dirty="0">
            <a:latin typeface="+mj-ea"/>
            <a:ea typeface="+mj-ea"/>
          </a:endParaRPr>
        </a:p>
      </dgm:t>
    </dgm:pt>
    <dgm:pt modelId="{D9499F2C-EEA6-47C5-8B8E-DE9FC9BFB806}" type="parTrans" cxnId="{DA44D99A-DF91-4262-BA33-AAC39A7031ED}">
      <dgm:prSet/>
      <dgm:spPr/>
      <dgm:t>
        <a:bodyPr/>
        <a:lstStyle/>
        <a:p>
          <a:endParaRPr lang="zh-CN" altLang="en-US"/>
        </a:p>
      </dgm:t>
    </dgm:pt>
    <dgm:pt modelId="{0A235D2A-AD15-476D-BD31-048E728162A9}" type="sibTrans" cxnId="{DA44D99A-DF91-4262-BA33-AAC39A7031ED}">
      <dgm:prSet/>
      <dgm:spPr/>
      <dgm:t>
        <a:bodyPr/>
        <a:lstStyle/>
        <a:p>
          <a:endParaRPr lang="zh-CN" altLang="en-US"/>
        </a:p>
      </dgm:t>
    </dgm:pt>
    <dgm:pt modelId="{C1189DC0-AB7A-4321-A247-84E4AD985BF1}">
      <dgm:prSet phldrT="[文本]" custT="1"/>
      <dgm:spPr/>
      <dgm:t>
        <a:bodyPr/>
        <a:lstStyle/>
        <a:p>
          <a:r>
            <a:rPr lang="zh-CN" altLang="en-US" sz="2400" b="1" dirty="0" smtClean="0">
              <a:latin typeface="+mj-ea"/>
              <a:ea typeface="+mj-ea"/>
            </a:rPr>
            <a:t>微信平台托管</a:t>
          </a:r>
          <a:r>
            <a:rPr lang="en-US" altLang="zh-CN" sz="2400" b="1" dirty="0" smtClean="0">
              <a:latin typeface="+mj-ea"/>
              <a:ea typeface="+mj-ea"/>
            </a:rPr>
            <a:t>&amp;</a:t>
          </a:r>
          <a:r>
            <a:rPr lang="zh-CN" altLang="en-US" sz="2400" b="1" dirty="0" smtClean="0">
              <a:latin typeface="+mj-ea"/>
              <a:ea typeface="+mj-ea"/>
            </a:rPr>
            <a:t>粉丝</a:t>
          </a:r>
          <a:endParaRPr lang="zh-CN" altLang="en-US" sz="2400" b="1" dirty="0">
            <a:latin typeface="+mj-ea"/>
            <a:ea typeface="+mj-ea"/>
          </a:endParaRPr>
        </a:p>
      </dgm:t>
    </dgm:pt>
    <dgm:pt modelId="{33AAFEBF-4B87-417A-A805-51C18554224A}" type="parTrans" cxnId="{2837D818-EF4A-4D1F-9202-670C7CF8C91D}">
      <dgm:prSet/>
      <dgm:spPr/>
      <dgm:t>
        <a:bodyPr/>
        <a:lstStyle/>
        <a:p>
          <a:endParaRPr lang="zh-CN" altLang="en-US"/>
        </a:p>
      </dgm:t>
    </dgm:pt>
    <dgm:pt modelId="{C3323CA6-0F7E-4DD6-97CE-C153A1E86880}" type="sibTrans" cxnId="{2837D818-EF4A-4D1F-9202-670C7CF8C91D}">
      <dgm:prSet/>
      <dgm:spPr/>
      <dgm:t>
        <a:bodyPr/>
        <a:lstStyle/>
        <a:p>
          <a:endParaRPr lang="zh-CN" altLang="en-US"/>
        </a:p>
      </dgm:t>
    </dgm:pt>
    <dgm:pt modelId="{12486720-65CE-4A01-B81A-B7CA183FEE72}" type="pres">
      <dgm:prSet presAssocID="{9D5561BE-0C36-4B95-9367-14A9340B6089}" presName="cycle" presStyleCnt="0">
        <dgm:presLayoutVars>
          <dgm:chMax val="1"/>
          <dgm:dir/>
          <dgm:animLvl val="ctr"/>
          <dgm:resizeHandles val="exact"/>
        </dgm:presLayoutVars>
      </dgm:prSet>
      <dgm:spPr/>
      <dgm:t>
        <a:bodyPr/>
        <a:lstStyle/>
        <a:p>
          <a:endParaRPr lang="zh-CN" altLang="en-US"/>
        </a:p>
      </dgm:t>
    </dgm:pt>
    <dgm:pt modelId="{ACEF2170-BECD-444A-881C-885C353CB022}" type="pres">
      <dgm:prSet presAssocID="{1820D56E-D256-4D34-8534-53B6BE22FD7D}" presName="centerShape" presStyleLbl="node0" presStyleIdx="0" presStyleCnt="1" custScaleX="97837" custScaleY="97837" custLinFactNeighborX="10156" custLinFactNeighborY="366"/>
      <dgm:spPr/>
      <dgm:t>
        <a:bodyPr/>
        <a:lstStyle/>
        <a:p>
          <a:endParaRPr lang="zh-CN" altLang="en-US"/>
        </a:p>
      </dgm:t>
    </dgm:pt>
    <dgm:pt modelId="{E31A0F91-95C3-4024-9758-6C3854A9CD03}" type="pres">
      <dgm:prSet presAssocID="{29FEF23A-3FDD-4CD4-8C15-04C312C56C08}" presName="parTrans" presStyleLbl="bgSibTrans2D1" presStyleIdx="0" presStyleCnt="5"/>
      <dgm:spPr/>
      <dgm:t>
        <a:bodyPr/>
        <a:lstStyle/>
        <a:p>
          <a:endParaRPr lang="zh-CN" altLang="en-US"/>
        </a:p>
      </dgm:t>
    </dgm:pt>
    <dgm:pt modelId="{1A7886B8-76CB-4A2B-83B5-6ABB0E65BD56}" type="pres">
      <dgm:prSet presAssocID="{99BBFD7D-69F4-4796-9533-B4EFBCC77F8F}" presName="node" presStyleLbl="node1" presStyleIdx="0" presStyleCnt="5" custRadScaleRad="101531" custRadScaleInc="-4653">
        <dgm:presLayoutVars>
          <dgm:bulletEnabled val="1"/>
        </dgm:presLayoutVars>
      </dgm:prSet>
      <dgm:spPr/>
      <dgm:t>
        <a:bodyPr/>
        <a:lstStyle/>
        <a:p>
          <a:endParaRPr lang="zh-CN" altLang="en-US"/>
        </a:p>
      </dgm:t>
    </dgm:pt>
    <dgm:pt modelId="{A0C2306D-997F-42B1-A528-7552A98BED01}" type="pres">
      <dgm:prSet presAssocID="{418FBE57-684A-4127-B1C7-6B3823C5A322}" presName="parTrans" presStyleLbl="bgSibTrans2D1" presStyleIdx="1" presStyleCnt="5"/>
      <dgm:spPr/>
      <dgm:t>
        <a:bodyPr/>
        <a:lstStyle/>
        <a:p>
          <a:endParaRPr lang="zh-CN" altLang="en-US"/>
        </a:p>
      </dgm:t>
    </dgm:pt>
    <dgm:pt modelId="{742563C5-F99D-47C1-B98B-1815FCB66F0D}" type="pres">
      <dgm:prSet presAssocID="{17D78738-A9BF-41B0-BB33-C643E3B16E25}" presName="node" presStyleLbl="node1" presStyleIdx="1" presStyleCnt="5" custRadScaleRad="100033" custRadScaleInc="53">
        <dgm:presLayoutVars>
          <dgm:bulletEnabled val="1"/>
        </dgm:presLayoutVars>
      </dgm:prSet>
      <dgm:spPr/>
      <dgm:t>
        <a:bodyPr/>
        <a:lstStyle/>
        <a:p>
          <a:endParaRPr lang="zh-CN" altLang="en-US"/>
        </a:p>
      </dgm:t>
    </dgm:pt>
    <dgm:pt modelId="{BBC49DC8-FEA3-4537-A4A1-B085BACA03DB}" type="pres">
      <dgm:prSet presAssocID="{1A7EC456-E98A-4BB0-9AEE-13DCD8281D3D}" presName="parTrans" presStyleLbl="bgSibTrans2D1" presStyleIdx="2" presStyleCnt="5" custLinFactNeighborX="2641" custLinFactNeighborY="-30552"/>
      <dgm:spPr/>
      <dgm:t>
        <a:bodyPr/>
        <a:lstStyle/>
        <a:p>
          <a:endParaRPr lang="zh-CN" altLang="en-US"/>
        </a:p>
      </dgm:t>
    </dgm:pt>
    <dgm:pt modelId="{E67A808A-AE7D-4625-959D-029245B57339}" type="pres">
      <dgm:prSet presAssocID="{7A131849-72F7-4962-AA1E-9BEB2E68FAB4}" presName="node" presStyleLbl="node1" presStyleIdx="2" presStyleCnt="5" custRadScaleRad="122167" custRadScaleInc="4589">
        <dgm:presLayoutVars>
          <dgm:bulletEnabled val="1"/>
        </dgm:presLayoutVars>
      </dgm:prSet>
      <dgm:spPr/>
      <dgm:t>
        <a:bodyPr/>
        <a:lstStyle/>
        <a:p>
          <a:endParaRPr lang="zh-CN" altLang="en-US"/>
        </a:p>
      </dgm:t>
    </dgm:pt>
    <dgm:pt modelId="{26C08DAA-7B59-4894-BB54-51367A2D2D63}" type="pres">
      <dgm:prSet presAssocID="{D9499F2C-EEA6-47C5-8B8E-DE9FC9BFB806}" presName="parTrans" presStyleLbl="bgSibTrans2D1" presStyleIdx="3" presStyleCnt="5" custLinFactNeighborX="10821" custLinFactNeighborY="-14681"/>
      <dgm:spPr/>
      <dgm:t>
        <a:bodyPr/>
        <a:lstStyle/>
        <a:p>
          <a:endParaRPr lang="zh-CN" altLang="en-US"/>
        </a:p>
      </dgm:t>
    </dgm:pt>
    <dgm:pt modelId="{723B8324-D01A-4828-BC7B-72B519B2A64A}" type="pres">
      <dgm:prSet presAssocID="{9619B5FC-AE31-427D-ACBC-5D5697CA6F50}" presName="node" presStyleLbl="node1" presStyleIdx="3" presStyleCnt="5" custRadScaleRad="133859" custRadScaleInc="13995">
        <dgm:presLayoutVars>
          <dgm:bulletEnabled val="1"/>
        </dgm:presLayoutVars>
      </dgm:prSet>
      <dgm:spPr/>
      <dgm:t>
        <a:bodyPr/>
        <a:lstStyle/>
        <a:p>
          <a:endParaRPr lang="zh-CN" altLang="en-US"/>
        </a:p>
      </dgm:t>
    </dgm:pt>
    <dgm:pt modelId="{C52351E4-FA83-4D2A-8FF5-EEBA9222D04E}" type="pres">
      <dgm:prSet presAssocID="{33AAFEBF-4B87-417A-A805-51C18554224A}" presName="parTrans" presStyleLbl="bgSibTrans2D1" presStyleIdx="4" presStyleCnt="5"/>
      <dgm:spPr/>
      <dgm:t>
        <a:bodyPr/>
        <a:lstStyle/>
        <a:p>
          <a:endParaRPr lang="zh-CN" altLang="en-US"/>
        </a:p>
      </dgm:t>
    </dgm:pt>
    <dgm:pt modelId="{1623823C-3A84-4A69-934B-6792C38D5EAF}" type="pres">
      <dgm:prSet presAssocID="{C1189DC0-AB7A-4321-A247-84E4AD985BF1}" presName="node" presStyleLbl="node1" presStyleIdx="4" presStyleCnt="5" custRadScaleRad="140307" custRadScaleInc="-7651">
        <dgm:presLayoutVars>
          <dgm:bulletEnabled val="1"/>
        </dgm:presLayoutVars>
      </dgm:prSet>
      <dgm:spPr/>
      <dgm:t>
        <a:bodyPr/>
        <a:lstStyle/>
        <a:p>
          <a:endParaRPr lang="zh-CN" altLang="en-US"/>
        </a:p>
      </dgm:t>
    </dgm:pt>
  </dgm:ptLst>
  <dgm:cxnLst>
    <dgm:cxn modelId="{2837D818-EF4A-4D1F-9202-670C7CF8C91D}" srcId="{1820D56E-D256-4D34-8534-53B6BE22FD7D}" destId="{C1189DC0-AB7A-4321-A247-84E4AD985BF1}" srcOrd="4" destOrd="0" parTransId="{33AAFEBF-4B87-417A-A805-51C18554224A}" sibTransId="{C3323CA6-0F7E-4DD6-97CE-C153A1E86880}"/>
    <dgm:cxn modelId="{06E667E9-FCC2-47ED-8141-19D9D63FE00A}" type="presOf" srcId="{D9499F2C-EEA6-47C5-8B8E-DE9FC9BFB806}" destId="{26C08DAA-7B59-4894-BB54-51367A2D2D63}" srcOrd="0" destOrd="0" presId="urn:microsoft.com/office/officeart/2005/8/layout/radial4"/>
    <dgm:cxn modelId="{40ACB3CC-7C0E-4D00-9A47-B949FCAE85AC}" srcId="{9D5561BE-0C36-4B95-9367-14A9340B6089}" destId="{1820D56E-D256-4D34-8534-53B6BE22FD7D}" srcOrd="0" destOrd="0" parTransId="{BA3B8F93-B644-47E3-AF89-9B4D1C70EC3E}" sibTransId="{1C402C69-3682-44EE-B484-B565DF942004}"/>
    <dgm:cxn modelId="{5A962CE0-FCCD-44F8-8ED2-D7FC2182A9B9}" type="presOf" srcId="{99BBFD7D-69F4-4796-9533-B4EFBCC77F8F}" destId="{1A7886B8-76CB-4A2B-83B5-6ABB0E65BD56}" srcOrd="0" destOrd="0" presId="urn:microsoft.com/office/officeart/2005/8/layout/radial4"/>
    <dgm:cxn modelId="{72095836-C495-40AD-A8AE-CC00B3AD7560}" srcId="{1820D56E-D256-4D34-8534-53B6BE22FD7D}" destId="{99BBFD7D-69F4-4796-9533-B4EFBCC77F8F}" srcOrd="0" destOrd="0" parTransId="{29FEF23A-3FDD-4CD4-8C15-04C312C56C08}" sibTransId="{77347BE1-DBE4-43B4-96DB-7649A01A1ABD}"/>
    <dgm:cxn modelId="{2FD3BAC8-8391-4324-B63C-81E1ECB1A5BB}" type="presOf" srcId="{9D5561BE-0C36-4B95-9367-14A9340B6089}" destId="{12486720-65CE-4A01-B81A-B7CA183FEE72}" srcOrd="0" destOrd="0" presId="urn:microsoft.com/office/officeart/2005/8/layout/radial4"/>
    <dgm:cxn modelId="{88DABAFD-B65E-4ABE-AB3B-088C6CF6391D}" type="presOf" srcId="{17D78738-A9BF-41B0-BB33-C643E3B16E25}" destId="{742563C5-F99D-47C1-B98B-1815FCB66F0D}" srcOrd="0" destOrd="0" presId="urn:microsoft.com/office/officeart/2005/8/layout/radial4"/>
    <dgm:cxn modelId="{071898A3-FCBD-47E3-BD64-FB707AF25766}" srcId="{1820D56E-D256-4D34-8534-53B6BE22FD7D}" destId="{17D78738-A9BF-41B0-BB33-C643E3B16E25}" srcOrd="1" destOrd="0" parTransId="{418FBE57-684A-4127-B1C7-6B3823C5A322}" sibTransId="{E681676C-3CE9-4AE6-A126-4B507F84A1E4}"/>
    <dgm:cxn modelId="{DA44D99A-DF91-4262-BA33-AAC39A7031ED}" srcId="{1820D56E-D256-4D34-8534-53B6BE22FD7D}" destId="{9619B5FC-AE31-427D-ACBC-5D5697CA6F50}" srcOrd="3" destOrd="0" parTransId="{D9499F2C-EEA6-47C5-8B8E-DE9FC9BFB806}" sibTransId="{0A235D2A-AD15-476D-BD31-048E728162A9}"/>
    <dgm:cxn modelId="{A085163B-3788-47CE-9D8D-0B731B53AE20}" type="presOf" srcId="{418FBE57-684A-4127-B1C7-6B3823C5A322}" destId="{A0C2306D-997F-42B1-A528-7552A98BED01}" srcOrd="0" destOrd="0" presId="urn:microsoft.com/office/officeart/2005/8/layout/radial4"/>
    <dgm:cxn modelId="{33DBFB10-6A53-4DD6-A92C-7278E4A72C70}" srcId="{1820D56E-D256-4D34-8534-53B6BE22FD7D}" destId="{7A131849-72F7-4962-AA1E-9BEB2E68FAB4}" srcOrd="2" destOrd="0" parTransId="{1A7EC456-E98A-4BB0-9AEE-13DCD8281D3D}" sibTransId="{3E9DF12D-222B-4DC1-B50E-4278C00C23D0}"/>
    <dgm:cxn modelId="{14C00E82-B5A9-410C-8C78-D3A7BDFE7EAE}" type="presOf" srcId="{1A7EC456-E98A-4BB0-9AEE-13DCD8281D3D}" destId="{BBC49DC8-FEA3-4537-A4A1-B085BACA03DB}" srcOrd="0" destOrd="0" presId="urn:microsoft.com/office/officeart/2005/8/layout/radial4"/>
    <dgm:cxn modelId="{031C13E5-4D09-4E48-9E84-23E541DD2867}" type="presOf" srcId="{7A131849-72F7-4962-AA1E-9BEB2E68FAB4}" destId="{E67A808A-AE7D-4625-959D-029245B57339}" srcOrd="0" destOrd="0" presId="urn:microsoft.com/office/officeart/2005/8/layout/radial4"/>
    <dgm:cxn modelId="{95E70765-53AE-441A-B881-68B75A0E6818}" type="presOf" srcId="{C1189DC0-AB7A-4321-A247-84E4AD985BF1}" destId="{1623823C-3A84-4A69-934B-6792C38D5EAF}" srcOrd="0" destOrd="0" presId="urn:microsoft.com/office/officeart/2005/8/layout/radial4"/>
    <dgm:cxn modelId="{3E3EB8E0-514C-49B9-8AEE-B78305C42636}" type="presOf" srcId="{9619B5FC-AE31-427D-ACBC-5D5697CA6F50}" destId="{723B8324-D01A-4828-BC7B-72B519B2A64A}" srcOrd="0" destOrd="0" presId="urn:microsoft.com/office/officeart/2005/8/layout/radial4"/>
    <dgm:cxn modelId="{1138428E-F691-4C51-ADBE-B91FF5966A10}" type="presOf" srcId="{33AAFEBF-4B87-417A-A805-51C18554224A}" destId="{C52351E4-FA83-4D2A-8FF5-EEBA9222D04E}" srcOrd="0" destOrd="0" presId="urn:microsoft.com/office/officeart/2005/8/layout/radial4"/>
    <dgm:cxn modelId="{72EE9AB0-E207-41DF-AD4B-42012E5EF1DB}" type="presOf" srcId="{1820D56E-D256-4D34-8534-53B6BE22FD7D}" destId="{ACEF2170-BECD-444A-881C-885C353CB022}" srcOrd="0" destOrd="0" presId="urn:microsoft.com/office/officeart/2005/8/layout/radial4"/>
    <dgm:cxn modelId="{20F57AA7-6F59-49D9-B527-A24F1B46BA95}" type="presOf" srcId="{29FEF23A-3FDD-4CD4-8C15-04C312C56C08}" destId="{E31A0F91-95C3-4024-9758-6C3854A9CD03}" srcOrd="0" destOrd="0" presId="urn:microsoft.com/office/officeart/2005/8/layout/radial4"/>
    <dgm:cxn modelId="{59C41C41-0A8F-47BF-A4AE-8E05DCEFDF31}" type="presParOf" srcId="{12486720-65CE-4A01-B81A-B7CA183FEE72}" destId="{ACEF2170-BECD-444A-881C-885C353CB022}" srcOrd="0" destOrd="0" presId="urn:microsoft.com/office/officeart/2005/8/layout/radial4"/>
    <dgm:cxn modelId="{8B71A3DF-3D40-4A01-BCC4-2DAB039D86CE}" type="presParOf" srcId="{12486720-65CE-4A01-B81A-B7CA183FEE72}" destId="{E31A0F91-95C3-4024-9758-6C3854A9CD03}" srcOrd="1" destOrd="0" presId="urn:microsoft.com/office/officeart/2005/8/layout/radial4"/>
    <dgm:cxn modelId="{7ADFC2D8-145B-4AB5-A86A-34B08BEF98A5}" type="presParOf" srcId="{12486720-65CE-4A01-B81A-B7CA183FEE72}" destId="{1A7886B8-76CB-4A2B-83B5-6ABB0E65BD56}" srcOrd="2" destOrd="0" presId="urn:microsoft.com/office/officeart/2005/8/layout/radial4"/>
    <dgm:cxn modelId="{84B04F3C-F89D-4BB5-BD64-4E67351D8E41}" type="presParOf" srcId="{12486720-65CE-4A01-B81A-B7CA183FEE72}" destId="{A0C2306D-997F-42B1-A528-7552A98BED01}" srcOrd="3" destOrd="0" presId="urn:microsoft.com/office/officeart/2005/8/layout/radial4"/>
    <dgm:cxn modelId="{410A3891-A67F-4EDF-93BD-9FDC362BEA42}" type="presParOf" srcId="{12486720-65CE-4A01-B81A-B7CA183FEE72}" destId="{742563C5-F99D-47C1-B98B-1815FCB66F0D}" srcOrd="4" destOrd="0" presId="urn:microsoft.com/office/officeart/2005/8/layout/radial4"/>
    <dgm:cxn modelId="{D51570AF-006C-46A3-BB63-30A8320F7804}" type="presParOf" srcId="{12486720-65CE-4A01-B81A-B7CA183FEE72}" destId="{BBC49DC8-FEA3-4537-A4A1-B085BACA03DB}" srcOrd="5" destOrd="0" presId="urn:microsoft.com/office/officeart/2005/8/layout/radial4"/>
    <dgm:cxn modelId="{9C61BA00-A0B1-4F3A-BFC5-5AAC40B51CBF}" type="presParOf" srcId="{12486720-65CE-4A01-B81A-B7CA183FEE72}" destId="{E67A808A-AE7D-4625-959D-029245B57339}" srcOrd="6" destOrd="0" presId="urn:microsoft.com/office/officeart/2005/8/layout/radial4"/>
    <dgm:cxn modelId="{29E5FBD8-D674-4FB5-A288-C50394132802}" type="presParOf" srcId="{12486720-65CE-4A01-B81A-B7CA183FEE72}" destId="{26C08DAA-7B59-4894-BB54-51367A2D2D63}" srcOrd="7" destOrd="0" presId="urn:microsoft.com/office/officeart/2005/8/layout/radial4"/>
    <dgm:cxn modelId="{F99223F7-16A2-4580-B6A9-D9384BD9BB7F}" type="presParOf" srcId="{12486720-65CE-4A01-B81A-B7CA183FEE72}" destId="{723B8324-D01A-4828-BC7B-72B519B2A64A}" srcOrd="8" destOrd="0" presId="urn:microsoft.com/office/officeart/2005/8/layout/radial4"/>
    <dgm:cxn modelId="{4167CD89-95CA-47A8-92B3-65BF18126009}" type="presParOf" srcId="{12486720-65CE-4A01-B81A-B7CA183FEE72}" destId="{C52351E4-FA83-4D2A-8FF5-EEBA9222D04E}" srcOrd="9" destOrd="0" presId="urn:microsoft.com/office/officeart/2005/8/layout/radial4"/>
    <dgm:cxn modelId="{C4FE8DBE-1C5F-4AF5-9A47-39146D5E8DE9}" type="presParOf" srcId="{12486720-65CE-4A01-B81A-B7CA183FEE72}" destId="{1623823C-3A84-4A69-934B-6792C38D5EAF}" srcOrd="10" destOrd="0" presId="urn:microsoft.com/office/officeart/2005/8/layout/radial4"/>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EF2170-BECD-444A-881C-885C353CB022}">
      <dsp:nvSpPr>
        <dsp:cNvPr id="0" name=""/>
        <dsp:cNvSpPr/>
      </dsp:nvSpPr>
      <dsp:spPr>
        <a:xfrm>
          <a:off x="3861256" y="2265491"/>
          <a:ext cx="1616095" cy="1616095"/>
        </a:xfrm>
        <a:prstGeom prst="ellipse">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152250">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2700" tIns="12700" rIns="12700" bIns="12700" numCol="1" spcCol="1270" anchor="ctr" anchorCtr="0">
          <a:noAutofit/>
          <a:sp3d extrusionH="28000" prstMaterial="matte"/>
        </a:bodyPr>
        <a:lstStyle/>
        <a:p>
          <a:pPr lvl="0" algn="ctr" defTabSz="889000">
            <a:lnSpc>
              <a:spcPct val="90000"/>
            </a:lnSpc>
            <a:spcBef>
              <a:spcPct val="0"/>
            </a:spcBef>
            <a:spcAft>
              <a:spcPct val="35000"/>
            </a:spcAft>
          </a:pPr>
          <a:r>
            <a:rPr lang="zh-CN" altLang="en-US" sz="2000" b="1" kern="1200" dirty="0" smtClean="0">
              <a:solidFill>
                <a:srgbClr val="FFFF00"/>
              </a:solidFill>
              <a:latin typeface="+mj-ea"/>
              <a:ea typeface="+mj-ea"/>
            </a:rPr>
            <a:t>微信营销</a:t>
          </a:r>
          <a:endParaRPr lang="zh-CN" altLang="en-US" sz="2000" b="1" kern="1200" dirty="0">
            <a:solidFill>
              <a:srgbClr val="FFFF00"/>
            </a:solidFill>
            <a:latin typeface="+mj-ea"/>
            <a:ea typeface="+mj-ea"/>
          </a:endParaRPr>
        </a:p>
      </dsp:txBody>
      <dsp:txXfrm>
        <a:off x="3861256" y="2265491"/>
        <a:ext cx="1616095" cy="1616095"/>
      </dsp:txXfrm>
    </dsp:sp>
    <dsp:sp modelId="{E31A0F91-95C3-4024-9758-6C3854A9CD03}">
      <dsp:nvSpPr>
        <dsp:cNvPr id="0" name=""/>
        <dsp:cNvSpPr/>
      </dsp:nvSpPr>
      <dsp:spPr>
        <a:xfrm rot="10727583">
          <a:off x="1713794" y="2879040"/>
          <a:ext cx="2029758" cy="470769"/>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1A7886B8-76CB-4A2B-83B5-6ABB0E65BD56}">
      <dsp:nvSpPr>
        <dsp:cNvPr id="0" name=""/>
        <dsp:cNvSpPr/>
      </dsp:nvSpPr>
      <dsp:spPr>
        <a:xfrm>
          <a:off x="929403" y="2508109"/>
          <a:ext cx="1569232" cy="125538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sp3d extrusionH="28000" prstMaterial="matte"/>
        </a:bodyPr>
        <a:lstStyle/>
        <a:p>
          <a:pPr lvl="0" algn="ctr" defTabSz="1066800">
            <a:lnSpc>
              <a:spcPct val="90000"/>
            </a:lnSpc>
            <a:spcBef>
              <a:spcPct val="0"/>
            </a:spcBef>
            <a:spcAft>
              <a:spcPct val="35000"/>
            </a:spcAft>
          </a:pPr>
          <a:r>
            <a:rPr lang="zh-CN" altLang="en-US" sz="2400" b="1" kern="1200" dirty="0" smtClean="0">
              <a:latin typeface="+mj-ea"/>
              <a:ea typeface="+mj-ea"/>
            </a:rPr>
            <a:t>建立企业微信官网</a:t>
          </a:r>
          <a:endParaRPr lang="zh-CN" altLang="en-US" sz="2400" b="1" kern="1200" dirty="0">
            <a:latin typeface="+mj-ea"/>
            <a:ea typeface="+mj-ea"/>
          </a:endParaRPr>
        </a:p>
      </dsp:txBody>
      <dsp:txXfrm>
        <a:off x="929403" y="2508109"/>
        <a:ext cx="1569232" cy="1255386"/>
      </dsp:txXfrm>
    </dsp:sp>
    <dsp:sp modelId="{A0C2306D-997F-42B1-A528-7552A98BED01}">
      <dsp:nvSpPr>
        <dsp:cNvPr id="0" name=""/>
        <dsp:cNvSpPr/>
      </dsp:nvSpPr>
      <dsp:spPr>
        <a:xfrm rot="13081050">
          <a:off x="2260747" y="1692233"/>
          <a:ext cx="1885537" cy="470769"/>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742563C5-F99D-47C1-B98B-1815FCB66F0D}">
      <dsp:nvSpPr>
        <dsp:cNvPr id="0" name=""/>
        <dsp:cNvSpPr/>
      </dsp:nvSpPr>
      <dsp:spPr>
        <a:xfrm>
          <a:off x="1676164" y="719272"/>
          <a:ext cx="1569232" cy="125538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sp3d extrusionH="28000" prstMaterial="matte"/>
        </a:bodyPr>
        <a:lstStyle/>
        <a:p>
          <a:pPr lvl="0" algn="ctr" defTabSz="1066800">
            <a:lnSpc>
              <a:spcPct val="90000"/>
            </a:lnSpc>
            <a:spcBef>
              <a:spcPct val="0"/>
            </a:spcBef>
            <a:spcAft>
              <a:spcPct val="35000"/>
            </a:spcAft>
          </a:pPr>
          <a:r>
            <a:rPr lang="zh-CN" altLang="en-US" sz="2400" b="1" kern="1200" dirty="0" smtClean="0">
              <a:latin typeface="+mj-ea"/>
              <a:ea typeface="+mj-ea"/>
            </a:rPr>
            <a:t>一键关注公众账号</a:t>
          </a:r>
          <a:endParaRPr lang="zh-CN" altLang="en-US" sz="2400" b="1" kern="1200" dirty="0">
            <a:latin typeface="+mj-ea"/>
            <a:ea typeface="+mj-ea"/>
          </a:endParaRPr>
        </a:p>
      </dsp:txBody>
      <dsp:txXfrm>
        <a:off x="1676164" y="719272"/>
        <a:ext cx="1569232" cy="1255386"/>
      </dsp:txXfrm>
    </dsp:sp>
    <dsp:sp modelId="{BBC49DC8-FEA3-4537-A4A1-B085BACA03DB}">
      <dsp:nvSpPr>
        <dsp:cNvPr id="0" name=""/>
        <dsp:cNvSpPr/>
      </dsp:nvSpPr>
      <dsp:spPr>
        <a:xfrm rot="15632613">
          <a:off x="3643615" y="1027526"/>
          <a:ext cx="1579561" cy="470769"/>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E67A808A-AE7D-4625-959D-029245B57339}">
      <dsp:nvSpPr>
        <dsp:cNvPr id="0" name=""/>
        <dsp:cNvSpPr/>
      </dsp:nvSpPr>
      <dsp:spPr>
        <a:xfrm>
          <a:off x="3477304" y="0"/>
          <a:ext cx="1569232" cy="125538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sp3d extrusionH="28000" prstMaterial="matte"/>
        </a:bodyPr>
        <a:lstStyle/>
        <a:p>
          <a:pPr lvl="0" algn="ctr" defTabSz="1066800">
            <a:lnSpc>
              <a:spcPct val="90000"/>
            </a:lnSpc>
            <a:spcBef>
              <a:spcPct val="0"/>
            </a:spcBef>
            <a:spcAft>
              <a:spcPct val="35000"/>
            </a:spcAft>
          </a:pPr>
          <a:r>
            <a:rPr lang="zh-CN" altLang="en-US" sz="2400" b="1" kern="1200" dirty="0" smtClean="0">
              <a:latin typeface="+mj-ea"/>
              <a:ea typeface="+mj-ea"/>
            </a:rPr>
            <a:t>微信消息推送</a:t>
          </a:r>
          <a:endParaRPr lang="zh-CN" altLang="en-US" sz="2400" b="1" kern="1200" dirty="0">
            <a:latin typeface="+mj-ea"/>
            <a:ea typeface="+mj-ea"/>
          </a:endParaRPr>
        </a:p>
      </dsp:txBody>
      <dsp:txXfrm>
        <a:off x="3477304" y="0"/>
        <a:ext cx="1569232" cy="1255386"/>
      </dsp:txXfrm>
    </dsp:sp>
    <dsp:sp modelId="{26C08DAA-7B59-4894-BB54-51367A2D2D63}">
      <dsp:nvSpPr>
        <dsp:cNvPr id="0" name=""/>
        <dsp:cNvSpPr/>
      </dsp:nvSpPr>
      <dsp:spPr>
        <a:xfrm rot="18816673">
          <a:off x="5213325" y="1387072"/>
          <a:ext cx="1971783" cy="470769"/>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723B8324-D01A-4828-BC7B-72B519B2A64A}">
      <dsp:nvSpPr>
        <dsp:cNvPr id="0" name=""/>
        <dsp:cNvSpPr/>
      </dsp:nvSpPr>
      <dsp:spPr>
        <a:xfrm>
          <a:off x="5881264" y="350055"/>
          <a:ext cx="1569232" cy="125538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sp3d extrusionH="28000" prstMaterial="matte"/>
        </a:bodyPr>
        <a:lstStyle/>
        <a:p>
          <a:pPr lvl="0" algn="ctr" defTabSz="1066800">
            <a:lnSpc>
              <a:spcPct val="90000"/>
            </a:lnSpc>
            <a:spcBef>
              <a:spcPct val="0"/>
            </a:spcBef>
            <a:spcAft>
              <a:spcPct val="35000"/>
            </a:spcAft>
          </a:pPr>
          <a:r>
            <a:rPr lang="zh-CN" altLang="en-US" sz="2400" b="1" kern="1200" dirty="0" smtClean="0">
              <a:latin typeface="+mj-ea"/>
              <a:ea typeface="+mj-ea"/>
            </a:rPr>
            <a:t>微信互动营销活动</a:t>
          </a:r>
          <a:endParaRPr lang="zh-CN" altLang="en-US" sz="2400" b="1" kern="1200" dirty="0">
            <a:latin typeface="+mj-ea"/>
            <a:ea typeface="+mj-ea"/>
          </a:endParaRPr>
        </a:p>
      </dsp:txBody>
      <dsp:txXfrm>
        <a:off x="5881264" y="350055"/>
        <a:ext cx="1569232" cy="1255386"/>
      </dsp:txXfrm>
    </dsp:sp>
    <dsp:sp modelId="{C52351E4-FA83-4D2A-8FF5-EEBA9222D04E}">
      <dsp:nvSpPr>
        <dsp:cNvPr id="0" name=""/>
        <dsp:cNvSpPr/>
      </dsp:nvSpPr>
      <dsp:spPr>
        <a:xfrm rot="21394691">
          <a:off x="5589227" y="2723928"/>
          <a:ext cx="1980849" cy="470769"/>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1623823C-3A84-4A69-934B-6792C38D5EAF}">
      <dsp:nvSpPr>
        <dsp:cNvPr id="0" name=""/>
        <dsp:cNvSpPr/>
      </dsp:nvSpPr>
      <dsp:spPr>
        <a:xfrm>
          <a:off x="6783695" y="2272505"/>
          <a:ext cx="1569232" cy="125538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sp3d extrusionH="28000" prstMaterial="matte"/>
        </a:bodyPr>
        <a:lstStyle/>
        <a:p>
          <a:pPr lvl="0" algn="ctr" defTabSz="1066800">
            <a:lnSpc>
              <a:spcPct val="90000"/>
            </a:lnSpc>
            <a:spcBef>
              <a:spcPct val="0"/>
            </a:spcBef>
            <a:spcAft>
              <a:spcPct val="35000"/>
            </a:spcAft>
          </a:pPr>
          <a:r>
            <a:rPr lang="zh-CN" altLang="en-US" sz="2400" b="1" kern="1200" dirty="0" smtClean="0">
              <a:latin typeface="+mj-ea"/>
              <a:ea typeface="+mj-ea"/>
            </a:rPr>
            <a:t>微信平台托管</a:t>
          </a:r>
          <a:r>
            <a:rPr lang="en-US" altLang="zh-CN" sz="2400" b="1" kern="1200" dirty="0" smtClean="0">
              <a:latin typeface="+mj-ea"/>
              <a:ea typeface="+mj-ea"/>
            </a:rPr>
            <a:t>&amp;</a:t>
          </a:r>
          <a:r>
            <a:rPr lang="zh-CN" altLang="en-US" sz="2400" b="1" kern="1200" dirty="0" smtClean="0">
              <a:latin typeface="+mj-ea"/>
              <a:ea typeface="+mj-ea"/>
            </a:rPr>
            <a:t>粉丝</a:t>
          </a:r>
          <a:endParaRPr lang="zh-CN" altLang="en-US" sz="2400" b="1" kern="1200" dirty="0">
            <a:latin typeface="+mj-ea"/>
            <a:ea typeface="+mj-ea"/>
          </a:endParaRPr>
        </a:p>
      </dsp:txBody>
      <dsp:txXfrm>
        <a:off x="6783695" y="2272505"/>
        <a:ext cx="1569232" cy="125538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EF2170-BECD-444A-881C-885C353CB022}">
      <dsp:nvSpPr>
        <dsp:cNvPr id="0" name=""/>
        <dsp:cNvSpPr/>
      </dsp:nvSpPr>
      <dsp:spPr>
        <a:xfrm>
          <a:off x="3861256" y="2265491"/>
          <a:ext cx="1616095" cy="1616095"/>
        </a:xfrm>
        <a:prstGeom prst="ellipse">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152250">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2700" tIns="12700" rIns="12700" bIns="12700" numCol="1" spcCol="1270" anchor="ctr" anchorCtr="0">
          <a:noAutofit/>
          <a:sp3d extrusionH="28000" prstMaterial="matte"/>
        </a:bodyPr>
        <a:lstStyle/>
        <a:p>
          <a:pPr lvl="0" algn="ctr" defTabSz="889000">
            <a:lnSpc>
              <a:spcPct val="90000"/>
            </a:lnSpc>
            <a:spcBef>
              <a:spcPct val="0"/>
            </a:spcBef>
            <a:spcAft>
              <a:spcPct val="35000"/>
            </a:spcAft>
          </a:pPr>
          <a:r>
            <a:rPr lang="zh-CN" altLang="en-US" sz="2000" b="1" kern="1200" dirty="0" smtClean="0">
              <a:solidFill>
                <a:srgbClr val="FFFF00"/>
              </a:solidFill>
              <a:latin typeface="+mj-ea"/>
              <a:ea typeface="+mj-ea"/>
            </a:rPr>
            <a:t>微信营销</a:t>
          </a:r>
          <a:endParaRPr lang="zh-CN" altLang="en-US" sz="2000" b="1" kern="1200" dirty="0">
            <a:solidFill>
              <a:srgbClr val="FFFF00"/>
            </a:solidFill>
            <a:latin typeface="+mj-ea"/>
            <a:ea typeface="+mj-ea"/>
          </a:endParaRPr>
        </a:p>
      </dsp:txBody>
      <dsp:txXfrm>
        <a:off x="3861256" y="2265491"/>
        <a:ext cx="1616095" cy="1616095"/>
      </dsp:txXfrm>
    </dsp:sp>
    <dsp:sp modelId="{E31A0F91-95C3-4024-9758-6C3854A9CD03}">
      <dsp:nvSpPr>
        <dsp:cNvPr id="0" name=""/>
        <dsp:cNvSpPr/>
      </dsp:nvSpPr>
      <dsp:spPr>
        <a:xfrm rot="10727583">
          <a:off x="1713794" y="2879040"/>
          <a:ext cx="2029758" cy="470769"/>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1A7886B8-76CB-4A2B-83B5-6ABB0E65BD56}">
      <dsp:nvSpPr>
        <dsp:cNvPr id="0" name=""/>
        <dsp:cNvSpPr/>
      </dsp:nvSpPr>
      <dsp:spPr>
        <a:xfrm>
          <a:off x="929403" y="2508109"/>
          <a:ext cx="1569232" cy="125538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sp3d extrusionH="28000" prstMaterial="matte"/>
        </a:bodyPr>
        <a:lstStyle/>
        <a:p>
          <a:pPr lvl="0" algn="ctr" defTabSz="1066800">
            <a:lnSpc>
              <a:spcPct val="90000"/>
            </a:lnSpc>
            <a:spcBef>
              <a:spcPct val="0"/>
            </a:spcBef>
            <a:spcAft>
              <a:spcPct val="35000"/>
            </a:spcAft>
          </a:pPr>
          <a:r>
            <a:rPr lang="zh-CN" altLang="en-US" sz="2400" b="1" kern="1200" dirty="0" smtClean="0">
              <a:latin typeface="+mj-ea"/>
              <a:ea typeface="+mj-ea"/>
            </a:rPr>
            <a:t>建立企业微信官网</a:t>
          </a:r>
          <a:endParaRPr lang="zh-CN" altLang="en-US" sz="2400" b="1" kern="1200" dirty="0">
            <a:latin typeface="+mj-ea"/>
            <a:ea typeface="+mj-ea"/>
          </a:endParaRPr>
        </a:p>
      </dsp:txBody>
      <dsp:txXfrm>
        <a:off x="929403" y="2508109"/>
        <a:ext cx="1569232" cy="1255386"/>
      </dsp:txXfrm>
    </dsp:sp>
    <dsp:sp modelId="{A0C2306D-997F-42B1-A528-7552A98BED01}">
      <dsp:nvSpPr>
        <dsp:cNvPr id="0" name=""/>
        <dsp:cNvSpPr/>
      </dsp:nvSpPr>
      <dsp:spPr>
        <a:xfrm rot="13081050">
          <a:off x="2260747" y="1692233"/>
          <a:ext cx="1885537" cy="470769"/>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742563C5-F99D-47C1-B98B-1815FCB66F0D}">
      <dsp:nvSpPr>
        <dsp:cNvPr id="0" name=""/>
        <dsp:cNvSpPr/>
      </dsp:nvSpPr>
      <dsp:spPr>
        <a:xfrm>
          <a:off x="1676164" y="719272"/>
          <a:ext cx="1569232" cy="125538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sp3d extrusionH="28000" prstMaterial="matte"/>
        </a:bodyPr>
        <a:lstStyle/>
        <a:p>
          <a:pPr lvl="0" algn="ctr" defTabSz="1066800">
            <a:lnSpc>
              <a:spcPct val="90000"/>
            </a:lnSpc>
            <a:spcBef>
              <a:spcPct val="0"/>
            </a:spcBef>
            <a:spcAft>
              <a:spcPct val="35000"/>
            </a:spcAft>
          </a:pPr>
          <a:r>
            <a:rPr lang="zh-CN" altLang="en-US" sz="2400" b="1" kern="1200" dirty="0" smtClean="0">
              <a:latin typeface="+mj-ea"/>
              <a:ea typeface="+mj-ea"/>
            </a:rPr>
            <a:t>一键关注公众账号</a:t>
          </a:r>
          <a:endParaRPr lang="zh-CN" altLang="en-US" sz="2400" b="1" kern="1200" dirty="0">
            <a:latin typeface="+mj-ea"/>
            <a:ea typeface="+mj-ea"/>
          </a:endParaRPr>
        </a:p>
      </dsp:txBody>
      <dsp:txXfrm>
        <a:off x="1676164" y="719272"/>
        <a:ext cx="1569232" cy="1255386"/>
      </dsp:txXfrm>
    </dsp:sp>
    <dsp:sp modelId="{BBC49DC8-FEA3-4537-A4A1-B085BACA03DB}">
      <dsp:nvSpPr>
        <dsp:cNvPr id="0" name=""/>
        <dsp:cNvSpPr/>
      </dsp:nvSpPr>
      <dsp:spPr>
        <a:xfrm rot="15632613">
          <a:off x="3643615" y="1027526"/>
          <a:ext cx="1579561" cy="470769"/>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E67A808A-AE7D-4625-959D-029245B57339}">
      <dsp:nvSpPr>
        <dsp:cNvPr id="0" name=""/>
        <dsp:cNvSpPr/>
      </dsp:nvSpPr>
      <dsp:spPr>
        <a:xfrm>
          <a:off x="3477304" y="0"/>
          <a:ext cx="1569232" cy="125538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sp3d extrusionH="28000" prstMaterial="matte"/>
        </a:bodyPr>
        <a:lstStyle/>
        <a:p>
          <a:pPr lvl="0" algn="ctr" defTabSz="1066800">
            <a:lnSpc>
              <a:spcPct val="90000"/>
            </a:lnSpc>
            <a:spcBef>
              <a:spcPct val="0"/>
            </a:spcBef>
            <a:spcAft>
              <a:spcPct val="35000"/>
            </a:spcAft>
          </a:pPr>
          <a:r>
            <a:rPr lang="zh-CN" altLang="en-US" sz="2400" b="1" kern="1200" dirty="0" smtClean="0">
              <a:latin typeface="+mj-ea"/>
              <a:ea typeface="+mj-ea"/>
            </a:rPr>
            <a:t>微信消息推送</a:t>
          </a:r>
          <a:endParaRPr lang="zh-CN" altLang="en-US" sz="2400" b="1" kern="1200" dirty="0">
            <a:latin typeface="+mj-ea"/>
            <a:ea typeface="+mj-ea"/>
          </a:endParaRPr>
        </a:p>
      </dsp:txBody>
      <dsp:txXfrm>
        <a:off x="3477304" y="0"/>
        <a:ext cx="1569232" cy="1255386"/>
      </dsp:txXfrm>
    </dsp:sp>
    <dsp:sp modelId="{26C08DAA-7B59-4894-BB54-51367A2D2D63}">
      <dsp:nvSpPr>
        <dsp:cNvPr id="0" name=""/>
        <dsp:cNvSpPr/>
      </dsp:nvSpPr>
      <dsp:spPr>
        <a:xfrm rot="18816673">
          <a:off x="5213325" y="1387072"/>
          <a:ext cx="1971783" cy="470769"/>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723B8324-D01A-4828-BC7B-72B519B2A64A}">
      <dsp:nvSpPr>
        <dsp:cNvPr id="0" name=""/>
        <dsp:cNvSpPr/>
      </dsp:nvSpPr>
      <dsp:spPr>
        <a:xfrm>
          <a:off x="5881264" y="350055"/>
          <a:ext cx="1569232" cy="125538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sp3d extrusionH="28000" prstMaterial="matte"/>
        </a:bodyPr>
        <a:lstStyle/>
        <a:p>
          <a:pPr lvl="0" algn="ctr" defTabSz="1066800">
            <a:lnSpc>
              <a:spcPct val="90000"/>
            </a:lnSpc>
            <a:spcBef>
              <a:spcPct val="0"/>
            </a:spcBef>
            <a:spcAft>
              <a:spcPct val="35000"/>
            </a:spcAft>
          </a:pPr>
          <a:r>
            <a:rPr lang="zh-CN" altLang="en-US" sz="2400" b="1" kern="1200" dirty="0" smtClean="0">
              <a:latin typeface="+mj-ea"/>
              <a:ea typeface="+mj-ea"/>
            </a:rPr>
            <a:t>微信互动营销活动</a:t>
          </a:r>
          <a:endParaRPr lang="zh-CN" altLang="en-US" sz="2400" b="1" kern="1200" dirty="0">
            <a:latin typeface="+mj-ea"/>
            <a:ea typeface="+mj-ea"/>
          </a:endParaRPr>
        </a:p>
      </dsp:txBody>
      <dsp:txXfrm>
        <a:off x="5881264" y="350055"/>
        <a:ext cx="1569232" cy="1255386"/>
      </dsp:txXfrm>
    </dsp:sp>
    <dsp:sp modelId="{C52351E4-FA83-4D2A-8FF5-EEBA9222D04E}">
      <dsp:nvSpPr>
        <dsp:cNvPr id="0" name=""/>
        <dsp:cNvSpPr/>
      </dsp:nvSpPr>
      <dsp:spPr>
        <a:xfrm rot="21394691">
          <a:off x="5589227" y="2723928"/>
          <a:ext cx="1980849" cy="470769"/>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1623823C-3A84-4A69-934B-6792C38D5EAF}">
      <dsp:nvSpPr>
        <dsp:cNvPr id="0" name=""/>
        <dsp:cNvSpPr/>
      </dsp:nvSpPr>
      <dsp:spPr>
        <a:xfrm>
          <a:off x="6783695" y="2272505"/>
          <a:ext cx="1569232" cy="125538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sp3d extrusionH="28000" prstMaterial="matte"/>
        </a:bodyPr>
        <a:lstStyle/>
        <a:p>
          <a:pPr lvl="0" algn="ctr" defTabSz="1066800">
            <a:lnSpc>
              <a:spcPct val="90000"/>
            </a:lnSpc>
            <a:spcBef>
              <a:spcPct val="0"/>
            </a:spcBef>
            <a:spcAft>
              <a:spcPct val="35000"/>
            </a:spcAft>
          </a:pPr>
          <a:r>
            <a:rPr lang="zh-CN" altLang="en-US" sz="2400" b="1" kern="1200" dirty="0" smtClean="0">
              <a:latin typeface="+mj-ea"/>
              <a:ea typeface="+mj-ea"/>
            </a:rPr>
            <a:t>微信平台托管</a:t>
          </a:r>
          <a:r>
            <a:rPr lang="en-US" altLang="zh-CN" sz="2400" b="1" kern="1200" dirty="0" smtClean="0">
              <a:latin typeface="+mj-ea"/>
              <a:ea typeface="+mj-ea"/>
            </a:rPr>
            <a:t>&amp;</a:t>
          </a:r>
          <a:r>
            <a:rPr lang="zh-CN" altLang="en-US" sz="2400" b="1" kern="1200" dirty="0" smtClean="0">
              <a:latin typeface="+mj-ea"/>
              <a:ea typeface="+mj-ea"/>
            </a:rPr>
            <a:t>粉丝</a:t>
          </a:r>
          <a:endParaRPr lang="zh-CN" altLang="en-US" sz="2400" b="1" kern="1200" dirty="0">
            <a:latin typeface="+mj-ea"/>
            <a:ea typeface="+mj-ea"/>
          </a:endParaRPr>
        </a:p>
      </dsp:txBody>
      <dsp:txXfrm>
        <a:off x="6783695" y="2272505"/>
        <a:ext cx="1569232" cy="125538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AB21716-B460-4789-9FCB-1EB9C2871C40}" type="datetimeFigureOut">
              <a:rPr lang="zh-CN" altLang="en-US" smtClean="0"/>
              <a:pPr/>
              <a:t>2014/8/27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631381-EA1F-486A-B1DD-644681023975}"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AB21716-B460-4789-9FCB-1EB9C2871C40}" type="datetimeFigureOut">
              <a:rPr lang="zh-CN" altLang="en-US" smtClean="0"/>
              <a:pPr/>
              <a:t>2014/8/27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631381-EA1F-486A-B1DD-64468102397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AB21716-B460-4789-9FCB-1EB9C2871C40}" type="datetimeFigureOut">
              <a:rPr lang="zh-CN" altLang="en-US" smtClean="0"/>
              <a:pPr/>
              <a:t>2014/8/27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631381-EA1F-486A-B1DD-64468102397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AB21716-B460-4789-9FCB-1EB9C2871C40}" type="datetimeFigureOut">
              <a:rPr lang="zh-CN" altLang="en-US" smtClean="0"/>
              <a:pPr/>
              <a:t>2014/8/27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631381-EA1F-486A-B1DD-64468102397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AB21716-B460-4789-9FCB-1EB9C2871C40}" type="datetimeFigureOut">
              <a:rPr lang="zh-CN" altLang="en-US" smtClean="0"/>
              <a:pPr/>
              <a:t>2014/8/27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631381-EA1F-486A-B1DD-64468102397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AB21716-B460-4789-9FCB-1EB9C2871C40}" type="datetimeFigureOut">
              <a:rPr lang="zh-CN" altLang="en-US" smtClean="0"/>
              <a:pPr/>
              <a:t>2014/8/27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631381-EA1F-486A-B1DD-64468102397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AB21716-B460-4789-9FCB-1EB9C2871C40}" type="datetimeFigureOut">
              <a:rPr lang="zh-CN" altLang="en-US" smtClean="0"/>
              <a:pPr/>
              <a:t>2014/8/27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2631381-EA1F-486A-B1DD-644681023975}"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AB21716-B460-4789-9FCB-1EB9C2871C40}" type="datetimeFigureOut">
              <a:rPr lang="zh-CN" altLang="en-US" smtClean="0"/>
              <a:pPr/>
              <a:t>2014/8/27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2631381-EA1F-486A-B1DD-644681023975}"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AB21716-B460-4789-9FCB-1EB9C2871C40}" type="datetimeFigureOut">
              <a:rPr lang="zh-CN" altLang="en-US" smtClean="0"/>
              <a:pPr/>
              <a:t>2014/8/27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2631381-EA1F-486A-B1DD-64468102397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AB21716-B460-4789-9FCB-1EB9C2871C40}" type="datetimeFigureOut">
              <a:rPr lang="zh-CN" altLang="en-US" smtClean="0"/>
              <a:pPr/>
              <a:t>2014/8/27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631381-EA1F-486A-B1DD-644681023975}"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AB21716-B460-4789-9FCB-1EB9C2871C40}" type="datetimeFigureOut">
              <a:rPr lang="zh-CN" altLang="en-US" smtClean="0"/>
              <a:pPr/>
              <a:t>2014/8/27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631381-EA1F-486A-B1DD-644681023975}"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21716-B460-4789-9FCB-1EB9C2871C40}" type="datetimeFigureOut">
              <a:rPr lang="zh-CN" altLang="en-US" smtClean="0"/>
              <a:pPr/>
              <a:t>2014/8/27</a:t>
            </a:fld>
            <a:endParaRPr lang="zh-CN" altLang="en-US"/>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31381-EA1F-486A-B1DD-64468102397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image0"/>
          <p:cNvPicPr>
            <a:picLocks noChangeAspect="1" noChangeArrowheads="1"/>
          </p:cNvPicPr>
          <p:nvPr/>
        </p:nvPicPr>
        <p:blipFill>
          <a:blip r:embed="rId2" cstate="print"/>
          <a:srcRect/>
          <a:stretch>
            <a:fillRect/>
          </a:stretch>
        </p:blipFill>
        <p:spPr bwMode="auto">
          <a:xfrm>
            <a:off x="0" y="756"/>
            <a:ext cx="9144000" cy="6857244"/>
          </a:xfrm>
          <a:prstGeom prst="rect">
            <a:avLst/>
          </a:prstGeom>
          <a:noFill/>
          <a:ln w="9525">
            <a:noFill/>
            <a:miter lim="800000"/>
            <a:headEnd/>
            <a:tailEnd/>
          </a:ln>
        </p:spPr>
      </p:pic>
      <p:sp>
        <p:nvSpPr>
          <p:cNvPr id="4" name="TextBox 3"/>
          <p:cNvSpPr txBox="1"/>
          <p:nvPr/>
        </p:nvSpPr>
        <p:spPr>
          <a:xfrm>
            <a:off x="2786050" y="5715016"/>
            <a:ext cx="3643946" cy="923330"/>
          </a:xfrm>
          <a:prstGeom prst="rect">
            <a:avLst/>
          </a:prstGeom>
          <a:noFill/>
        </p:spPr>
        <p:txBody>
          <a:bodyPr wrap="none" rtlCol="0">
            <a:spAutoFit/>
          </a:bodyPr>
          <a:lstStyle/>
          <a:p>
            <a:pPr algn="ctr">
              <a:lnSpc>
                <a:spcPct val="150000"/>
              </a:lnSpc>
            </a:pPr>
            <a:r>
              <a:rPr lang="en-US" altLang="zh-CN" sz="3600" b="1" dirty="0" smtClean="0">
                <a:solidFill>
                  <a:schemeClr val="bg1"/>
                </a:solidFill>
                <a:latin typeface="微软雅黑" pitchFamily="34" charset="-122"/>
                <a:ea typeface="微软雅黑" pitchFamily="34" charset="-122"/>
              </a:rPr>
              <a:t>     </a:t>
            </a:r>
            <a:r>
              <a:rPr lang="zh-CN" altLang="en-US" sz="3600" b="1" dirty="0" smtClean="0">
                <a:solidFill>
                  <a:schemeClr val="bg1"/>
                </a:solidFill>
                <a:latin typeface="微软雅黑" pitchFamily="34" charset="-122"/>
                <a:ea typeface="微软雅黑" pitchFamily="34" charset="-122"/>
              </a:rPr>
              <a:t>微信营销方案</a:t>
            </a:r>
            <a:endParaRPr lang="en-US" altLang="zh-CN" sz="3600" b="1" dirty="0" smtClean="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28662" y="2214554"/>
            <a:ext cx="4714908" cy="714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latin typeface="微软雅黑" pitchFamily="34" charset="-122"/>
                <a:ea typeface="微软雅黑" pitchFamily="34" charset="-122"/>
              </a:rPr>
              <a:t>开通公众号</a:t>
            </a:r>
            <a:r>
              <a:rPr lang="en-US"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加</a:t>
            </a:r>
            <a:r>
              <a:rPr lang="en-US" altLang="zh-CN" sz="1600" dirty="0" smtClean="0">
                <a:latin typeface="微软雅黑" pitchFamily="34" charset="-122"/>
                <a:ea typeface="微软雅黑" pitchFamily="34" charset="-122"/>
              </a:rPr>
              <a:t>V</a:t>
            </a:r>
            <a:r>
              <a:rPr lang="zh-CN" altLang="en-US" sz="1600" dirty="0" smtClean="0">
                <a:latin typeface="微软雅黑" pitchFamily="34" charset="-122"/>
                <a:ea typeface="微软雅黑" pitchFamily="34" charset="-122"/>
              </a:rPr>
              <a:t>认证</a:t>
            </a:r>
            <a:endParaRPr lang="zh-CN" altLang="en-US" sz="1600" dirty="0">
              <a:solidFill>
                <a:schemeClr val="bg1"/>
              </a:solidFill>
              <a:latin typeface="微软雅黑" pitchFamily="34" charset="-122"/>
              <a:ea typeface="微软雅黑" pitchFamily="34" charset="-122"/>
            </a:endParaRPr>
          </a:p>
        </p:txBody>
      </p:sp>
      <p:sp>
        <p:nvSpPr>
          <p:cNvPr id="16" name="矩形 15"/>
          <p:cNvSpPr/>
          <p:nvPr/>
        </p:nvSpPr>
        <p:spPr>
          <a:xfrm>
            <a:off x="928662" y="3000372"/>
            <a:ext cx="4714908" cy="7143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latin typeface="微软雅黑" pitchFamily="34" charset="-122"/>
                <a:ea typeface="微软雅黑" pitchFamily="34" charset="-122"/>
              </a:rPr>
              <a:t>关注回复页</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首页</a:t>
            </a:r>
            <a:r>
              <a:rPr lang="en-US"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栏目页</a:t>
            </a:r>
            <a:r>
              <a:rPr lang="en-US" sz="1600" dirty="0" smtClean="0">
                <a:latin typeface="微软雅黑" pitchFamily="34" charset="-122"/>
                <a:ea typeface="微软雅黑" pitchFamily="34" charset="-122"/>
              </a:rPr>
              <a:t>6</a:t>
            </a:r>
            <a:r>
              <a:rPr lang="zh-CN" altLang="en-US" sz="1600" dirty="0" smtClean="0">
                <a:latin typeface="微软雅黑" pitchFamily="34" charset="-122"/>
                <a:ea typeface="微软雅黑" pitchFamily="34" charset="-122"/>
              </a:rPr>
              <a:t>页内</a:t>
            </a:r>
            <a:endParaRPr lang="zh-CN" altLang="en-US" sz="1600" dirty="0">
              <a:solidFill>
                <a:schemeClr val="bg1"/>
              </a:solidFill>
              <a:latin typeface="微软雅黑" pitchFamily="34" charset="-122"/>
              <a:ea typeface="微软雅黑" pitchFamily="34" charset="-122"/>
            </a:endParaRPr>
          </a:p>
        </p:txBody>
      </p:sp>
      <p:sp>
        <p:nvSpPr>
          <p:cNvPr id="18" name="矩形 17"/>
          <p:cNvSpPr/>
          <p:nvPr/>
        </p:nvSpPr>
        <p:spPr>
          <a:xfrm>
            <a:off x="928662" y="3786190"/>
            <a:ext cx="4714908" cy="7143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latin typeface="微软雅黑" pitchFamily="34" charset="-122"/>
                <a:ea typeface="微软雅黑" pitchFamily="34" charset="-122"/>
              </a:rPr>
              <a:t>详细页</a:t>
            </a:r>
            <a:r>
              <a:rPr lang="en-US" sz="1600" dirty="0" smtClean="0">
                <a:latin typeface="微软雅黑" pitchFamily="34" charset="-122"/>
                <a:ea typeface="微软雅黑" pitchFamily="34" charset="-122"/>
              </a:rPr>
              <a:t>30</a:t>
            </a:r>
            <a:r>
              <a:rPr lang="zh-CN" altLang="en-US" sz="1600" dirty="0" smtClean="0">
                <a:latin typeface="微软雅黑" pitchFamily="34" charset="-122"/>
                <a:ea typeface="微软雅黑" pitchFamily="34" charset="-122"/>
              </a:rPr>
              <a:t>页</a:t>
            </a:r>
            <a:r>
              <a:rPr lang="en-US" altLang="zh-CN" sz="1600" dirty="0" smtClean="0">
                <a:latin typeface="微软雅黑" pitchFamily="34" charset="-122"/>
                <a:ea typeface="微软雅黑" pitchFamily="34" charset="-122"/>
              </a:rPr>
              <a:t>+</a:t>
            </a:r>
            <a:r>
              <a:rPr lang="zh-CN" altLang="en-US" sz="1600" dirty="0" smtClean="0"/>
              <a:t>图片</a:t>
            </a:r>
            <a:r>
              <a:rPr lang="en-US" sz="1600" dirty="0" smtClean="0"/>
              <a:t>100</a:t>
            </a:r>
            <a:r>
              <a:rPr lang="zh-CN" altLang="en-US" sz="1600" dirty="0" smtClean="0"/>
              <a:t>张内</a:t>
            </a:r>
            <a:r>
              <a:rPr lang="zh-CN" altLang="en-US" sz="1600" dirty="0" smtClean="0">
                <a:latin typeface="微软雅黑" pitchFamily="34" charset="-122"/>
                <a:ea typeface="微软雅黑" pitchFamily="34" charset="-122"/>
              </a:rPr>
              <a:t>（普通网站模板）</a:t>
            </a:r>
            <a:endParaRPr lang="zh-CN" altLang="en-US" sz="1600" dirty="0">
              <a:solidFill>
                <a:schemeClr val="bg1"/>
              </a:solidFill>
              <a:latin typeface="微软雅黑" pitchFamily="34" charset="-122"/>
              <a:ea typeface="微软雅黑" pitchFamily="34" charset="-122"/>
            </a:endParaRPr>
          </a:p>
        </p:txBody>
      </p:sp>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微信官网           微信官网通用型介绍</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2</a:t>
            </a:r>
            <a:endParaRPr lang="zh-CN" altLang="en-US" sz="3600" dirty="0">
              <a:latin typeface="Arial Black" pitchFamily="34" charset="0"/>
              <a:ea typeface="Arial Unicode MS" pitchFamily="34" charset="-122"/>
              <a:cs typeface="Arial Unicode MS" pitchFamily="34" charset="-122"/>
            </a:endParaRPr>
          </a:p>
        </p:txBody>
      </p:sp>
      <p:pic>
        <p:nvPicPr>
          <p:cNvPr id="41985" name="Picture 1" descr="C:\Documents and Settings\Administrator\Application Data\Tencent\Users\1174388223\QQ\WinTemp\RichOle\J)$AIKKO`WKYN_X5FDUJY70.jpg"/>
          <p:cNvPicPr>
            <a:picLocks noChangeAspect="1" noChangeArrowheads="1"/>
          </p:cNvPicPr>
          <p:nvPr/>
        </p:nvPicPr>
        <p:blipFill>
          <a:blip r:embed="rId2" cstate="print"/>
          <a:srcRect/>
          <a:stretch>
            <a:fillRect/>
          </a:stretch>
        </p:blipFill>
        <p:spPr bwMode="auto">
          <a:xfrm>
            <a:off x="5857884" y="2285992"/>
            <a:ext cx="2999463" cy="242887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微信官网           通用型</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关注回复页</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2</a:t>
            </a:r>
            <a:endParaRPr lang="zh-CN" altLang="en-US" sz="3600" dirty="0">
              <a:latin typeface="Arial Black" pitchFamily="34" charset="0"/>
              <a:ea typeface="Arial Unicode MS" pitchFamily="34" charset="-122"/>
              <a:cs typeface="Arial Unicode MS" pitchFamily="34" charset="-122"/>
            </a:endParaRPr>
          </a:p>
        </p:txBody>
      </p:sp>
      <p:pic>
        <p:nvPicPr>
          <p:cNvPr id="1026" name="Picture 2"/>
          <p:cNvPicPr>
            <a:picLocks noChangeAspect="1" noChangeArrowheads="1"/>
          </p:cNvPicPr>
          <p:nvPr/>
        </p:nvPicPr>
        <p:blipFill>
          <a:blip r:embed="rId2" cstate="print"/>
          <a:srcRect/>
          <a:stretch>
            <a:fillRect/>
          </a:stretch>
        </p:blipFill>
        <p:spPr bwMode="auto">
          <a:xfrm>
            <a:off x="428596" y="1285860"/>
            <a:ext cx="2197100" cy="34734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286116" y="1285860"/>
            <a:ext cx="2184400" cy="3486150"/>
          </a:xfrm>
          <a:prstGeom prst="rect">
            <a:avLst/>
          </a:prstGeom>
          <a:noFill/>
          <a:ln w="9525">
            <a:noFill/>
            <a:miter lim="800000"/>
            <a:headEnd/>
            <a:tailEnd/>
          </a:ln>
        </p:spPr>
      </p:pic>
      <p:pic>
        <p:nvPicPr>
          <p:cNvPr id="40962" name="Picture 2" descr="C:\Documents and Settings\Administrator\Application Data\Tencent\Users\1174388223\QQ\WinTemp\RichOle\R~_N40Y05{5V9VV[`(AE8DH.jpg"/>
          <p:cNvPicPr>
            <a:picLocks noChangeAspect="1" noChangeArrowheads="1"/>
          </p:cNvPicPr>
          <p:nvPr/>
        </p:nvPicPr>
        <p:blipFill>
          <a:blip r:embed="rId4" cstate="print"/>
          <a:srcRect/>
          <a:stretch>
            <a:fillRect/>
          </a:stretch>
        </p:blipFill>
        <p:spPr bwMode="auto">
          <a:xfrm>
            <a:off x="6143636" y="1285859"/>
            <a:ext cx="2214577" cy="35004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微信官网           通用型</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首页</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2</a:t>
            </a:r>
            <a:endParaRPr lang="zh-CN" altLang="en-US" sz="3600" dirty="0">
              <a:latin typeface="Arial Black" pitchFamily="34" charset="0"/>
              <a:ea typeface="Arial Unicode MS" pitchFamily="34" charset="-122"/>
              <a:cs typeface="Arial Unicode MS" pitchFamily="34" charset="-122"/>
            </a:endParaRPr>
          </a:p>
        </p:txBody>
      </p:sp>
      <p:pic>
        <p:nvPicPr>
          <p:cNvPr id="2050" name="Picture 2"/>
          <p:cNvPicPr>
            <a:picLocks noChangeAspect="1" noChangeArrowheads="1"/>
          </p:cNvPicPr>
          <p:nvPr/>
        </p:nvPicPr>
        <p:blipFill>
          <a:blip r:embed="rId2" cstate="print"/>
          <a:srcRect/>
          <a:stretch>
            <a:fillRect/>
          </a:stretch>
        </p:blipFill>
        <p:spPr bwMode="auto">
          <a:xfrm>
            <a:off x="428596" y="1571612"/>
            <a:ext cx="2143140" cy="445663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071802" y="1571612"/>
            <a:ext cx="2190574" cy="4500594"/>
          </a:xfrm>
          <a:prstGeom prst="rect">
            <a:avLst/>
          </a:prstGeom>
          <a:noFill/>
          <a:ln w="9525">
            <a:noFill/>
            <a:miter lim="800000"/>
            <a:headEnd/>
            <a:tailEnd/>
          </a:ln>
        </p:spPr>
      </p:pic>
      <p:pic>
        <p:nvPicPr>
          <p:cNvPr id="39939" name="Picture 3" descr="D:\My Documents\Tencent Files\1174388223\Image\E5460CA75E04D11B358628CA72470DEE.jpg"/>
          <p:cNvPicPr>
            <a:picLocks noChangeAspect="1" noChangeArrowheads="1"/>
          </p:cNvPicPr>
          <p:nvPr/>
        </p:nvPicPr>
        <p:blipFill>
          <a:blip r:embed="rId4" cstate="print"/>
          <a:srcRect/>
          <a:stretch>
            <a:fillRect/>
          </a:stretch>
        </p:blipFill>
        <p:spPr bwMode="auto">
          <a:xfrm>
            <a:off x="5929322" y="1643050"/>
            <a:ext cx="2500330" cy="4714908"/>
          </a:xfrm>
          <a:prstGeom prst="rect">
            <a:avLst/>
          </a:prstGeom>
          <a:ln>
            <a:noFill/>
          </a:ln>
          <a:effectLst>
            <a:outerShdw blurRad="76200" dir="18900000" sy="23000" kx="-1200000" algn="bl" rotWithShape="0">
              <a:prstClr val="black">
                <a:alpha val="20000"/>
              </a:prstClr>
            </a:out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微信官网           通用型</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栏目页</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2</a:t>
            </a:r>
            <a:endParaRPr lang="zh-CN" altLang="en-US" sz="3600" dirty="0">
              <a:latin typeface="Arial Black" pitchFamily="34" charset="0"/>
              <a:ea typeface="Arial Unicode MS" pitchFamily="34" charset="-122"/>
              <a:cs typeface="Arial Unicode MS" pitchFamily="34" charset="-122"/>
            </a:endParaRPr>
          </a:p>
        </p:txBody>
      </p:sp>
      <p:pic>
        <p:nvPicPr>
          <p:cNvPr id="3074" name="Picture 2"/>
          <p:cNvPicPr>
            <a:picLocks noChangeAspect="1" noChangeArrowheads="1"/>
          </p:cNvPicPr>
          <p:nvPr/>
        </p:nvPicPr>
        <p:blipFill>
          <a:blip r:embed="rId2" cstate="print"/>
          <a:srcRect/>
          <a:stretch>
            <a:fillRect/>
          </a:stretch>
        </p:blipFill>
        <p:spPr bwMode="auto">
          <a:xfrm>
            <a:off x="571472" y="1357298"/>
            <a:ext cx="2162845" cy="4500594"/>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214678" y="1357297"/>
            <a:ext cx="2214578" cy="4527867"/>
          </a:xfrm>
          <a:prstGeom prst="rect">
            <a:avLst/>
          </a:prstGeom>
          <a:noFill/>
          <a:ln w="9525">
            <a:noFill/>
            <a:miter lim="800000"/>
            <a:headEnd/>
            <a:tailEnd/>
          </a:ln>
        </p:spPr>
      </p:pic>
      <p:pic>
        <p:nvPicPr>
          <p:cNvPr id="38913" name="Picture 1" descr="D:\My Documents\Tencent Files\1174388223\Image\E2EA4D5CF4FA4DA3D2C36D1A62E5A0E3.jpg"/>
          <p:cNvPicPr>
            <a:picLocks noChangeAspect="1" noChangeArrowheads="1"/>
          </p:cNvPicPr>
          <p:nvPr/>
        </p:nvPicPr>
        <p:blipFill>
          <a:blip r:embed="rId4" cstate="print"/>
          <a:srcRect/>
          <a:stretch>
            <a:fillRect/>
          </a:stretch>
        </p:blipFill>
        <p:spPr bwMode="auto">
          <a:xfrm>
            <a:off x="5857884" y="1428736"/>
            <a:ext cx="2531584" cy="4500594"/>
          </a:xfrm>
          <a:prstGeom prst="rect">
            <a:avLst/>
          </a:prstGeom>
          <a:ln>
            <a:noFill/>
          </a:ln>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微信官网           通用型</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详细页面</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2</a:t>
            </a:r>
            <a:endParaRPr lang="zh-CN" altLang="en-US" sz="3600" dirty="0">
              <a:latin typeface="Arial Black" pitchFamily="34" charset="0"/>
              <a:ea typeface="Arial Unicode MS" pitchFamily="34" charset="-122"/>
              <a:cs typeface="Arial Unicode MS" pitchFamily="34" charset="-122"/>
            </a:endParaRPr>
          </a:p>
        </p:txBody>
      </p:sp>
      <p:pic>
        <p:nvPicPr>
          <p:cNvPr id="4098" name="Picture 2"/>
          <p:cNvPicPr>
            <a:picLocks noChangeAspect="1" noChangeArrowheads="1"/>
          </p:cNvPicPr>
          <p:nvPr/>
        </p:nvPicPr>
        <p:blipFill>
          <a:blip r:embed="rId2" cstate="print"/>
          <a:srcRect/>
          <a:stretch>
            <a:fillRect/>
          </a:stretch>
        </p:blipFill>
        <p:spPr bwMode="auto">
          <a:xfrm>
            <a:off x="571472" y="1571611"/>
            <a:ext cx="2500330" cy="3972043"/>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4099" name="Picture 3"/>
          <p:cNvPicPr>
            <a:picLocks noChangeAspect="1" noChangeArrowheads="1"/>
          </p:cNvPicPr>
          <p:nvPr/>
        </p:nvPicPr>
        <p:blipFill>
          <a:blip r:embed="rId3" cstate="print"/>
          <a:srcRect/>
          <a:stretch>
            <a:fillRect/>
          </a:stretch>
        </p:blipFill>
        <p:spPr bwMode="auto">
          <a:xfrm>
            <a:off x="3473650" y="1571612"/>
            <a:ext cx="2455672" cy="3928259"/>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7" name="Picture 1" descr="D:\My Documents\Tencent Files\1174388223\Image\C88686F8F4FFB888A09423CAC4510F0E.jpg"/>
          <p:cNvPicPr>
            <a:picLocks noChangeAspect="1" noChangeArrowheads="1"/>
          </p:cNvPicPr>
          <p:nvPr/>
        </p:nvPicPr>
        <p:blipFill>
          <a:blip r:embed="rId4" cstate="print"/>
          <a:srcRect/>
          <a:stretch>
            <a:fillRect/>
          </a:stretch>
        </p:blipFill>
        <p:spPr bwMode="auto">
          <a:xfrm>
            <a:off x="6286512" y="1571612"/>
            <a:ext cx="2387758" cy="3929090"/>
          </a:xfrm>
          <a:prstGeom prst="rect">
            <a:avLst/>
          </a:prstGeom>
          <a:noFill/>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57224" y="2000240"/>
            <a:ext cx="4714908" cy="714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latin typeface="微软雅黑" pitchFamily="34" charset="-122"/>
                <a:ea typeface="微软雅黑" pitchFamily="34" charset="-122"/>
              </a:rPr>
              <a:t>开通公众号</a:t>
            </a:r>
            <a:r>
              <a:rPr lang="en-US"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加</a:t>
            </a:r>
            <a:r>
              <a:rPr lang="en-US" altLang="zh-CN" sz="1600" dirty="0" smtClean="0">
                <a:latin typeface="微软雅黑" pitchFamily="34" charset="-122"/>
                <a:ea typeface="微软雅黑" pitchFamily="34" charset="-122"/>
              </a:rPr>
              <a:t>V</a:t>
            </a:r>
            <a:r>
              <a:rPr lang="zh-CN" altLang="en-US" sz="1600" dirty="0" smtClean="0">
                <a:latin typeface="微软雅黑" pitchFamily="34" charset="-122"/>
                <a:ea typeface="微软雅黑" pitchFamily="34" charset="-122"/>
              </a:rPr>
              <a:t>认证</a:t>
            </a:r>
            <a:endParaRPr lang="zh-CN" altLang="en-US" sz="1600" dirty="0">
              <a:solidFill>
                <a:schemeClr val="bg1"/>
              </a:solidFill>
              <a:latin typeface="微软雅黑" pitchFamily="34" charset="-122"/>
              <a:ea typeface="微软雅黑" pitchFamily="34" charset="-122"/>
            </a:endParaRPr>
          </a:p>
        </p:txBody>
      </p:sp>
      <p:sp>
        <p:nvSpPr>
          <p:cNvPr id="16" name="矩形 15"/>
          <p:cNvSpPr/>
          <p:nvPr/>
        </p:nvSpPr>
        <p:spPr>
          <a:xfrm>
            <a:off x="857224" y="2786058"/>
            <a:ext cx="4714908" cy="7143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latin typeface="微软雅黑" pitchFamily="34" charset="-122"/>
                <a:ea typeface="微软雅黑" pitchFamily="34" charset="-122"/>
              </a:rPr>
              <a:t>关注回复页</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首页</a:t>
            </a:r>
            <a:r>
              <a:rPr lang="en-US"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栏目页</a:t>
            </a:r>
            <a:r>
              <a:rPr lang="en-US" altLang="zh-CN" sz="1600" dirty="0" smtClean="0">
                <a:latin typeface="微软雅黑" pitchFamily="34" charset="-122"/>
                <a:ea typeface="微软雅黑" pitchFamily="34" charset="-122"/>
              </a:rPr>
              <a:t>10</a:t>
            </a:r>
            <a:r>
              <a:rPr lang="zh-CN" altLang="en-US" sz="1600" dirty="0" smtClean="0">
                <a:latin typeface="微软雅黑" pitchFamily="34" charset="-122"/>
                <a:ea typeface="微软雅黑" pitchFamily="34" charset="-122"/>
              </a:rPr>
              <a:t>页内</a:t>
            </a:r>
            <a:endParaRPr lang="zh-CN" altLang="en-US" sz="1600" dirty="0">
              <a:solidFill>
                <a:schemeClr val="bg1"/>
              </a:solidFill>
              <a:latin typeface="微软雅黑" pitchFamily="34" charset="-122"/>
              <a:ea typeface="微软雅黑" pitchFamily="34" charset="-122"/>
            </a:endParaRPr>
          </a:p>
        </p:txBody>
      </p:sp>
      <p:sp>
        <p:nvSpPr>
          <p:cNvPr id="18" name="矩形 17"/>
          <p:cNvSpPr/>
          <p:nvPr/>
        </p:nvSpPr>
        <p:spPr>
          <a:xfrm>
            <a:off x="857224" y="3571876"/>
            <a:ext cx="4714908" cy="7143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latin typeface="微软雅黑" pitchFamily="34" charset="-122"/>
                <a:ea typeface="微软雅黑" pitchFamily="34" charset="-122"/>
              </a:rPr>
              <a:t>详细页</a:t>
            </a:r>
            <a:r>
              <a:rPr lang="en-US" sz="1600" dirty="0" smtClean="0">
                <a:latin typeface="微软雅黑" pitchFamily="34" charset="-122"/>
                <a:ea typeface="微软雅黑" pitchFamily="34" charset="-122"/>
              </a:rPr>
              <a:t>60</a:t>
            </a:r>
            <a:r>
              <a:rPr lang="zh-CN" altLang="en-US" sz="1600" dirty="0" smtClean="0">
                <a:latin typeface="微软雅黑" pitchFamily="34" charset="-122"/>
                <a:ea typeface="微软雅黑" pitchFamily="34" charset="-122"/>
              </a:rPr>
              <a:t>页</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图片</a:t>
            </a:r>
            <a:r>
              <a:rPr lang="en-US" altLang="zh-CN" sz="1600" dirty="0" smtClean="0">
                <a:latin typeface="微软雅黑" pitchFamily="34" charset="-122"/>
                <a:ea typeface="微软雅黑" pitchFamily="34" charset="-122"/>
              </a:rPr>
              <a:t>20</a:t>
            </a:r>
            <a:r>
              <a:rPr lang="en-US" sz="1600" dirty="0" smtClean="0">
                <a:latin typeface="微软雅黑" pitchFamily="34" charset="-122"/>
                <a:ea typeface="微软雅黑" pitchFamily="34" charset="-122"/>
              </a:rPr>
              <a:t>0</a:t>
            </a:r>
            <a:r>
              <a:rPr lang="zh-CN" altLang="en-US" sz="1600" dirty="0" smtClean="0">
                <a:latin typeface="微软雅黑" pitchFamily="34" charset="-122"/>
                <a:ea typeface="微软雅黑" pitchFamily="34" charset="-122"/>
              </a:rPr>
              <a:t>张内（</a:t>
            </a:r>
            <a:r>
              <a:rPr lang="en-US" altLang="zh-CN" sz="1600" dirty="0" smtClean="0">
                <a:latin typeface="微软雅黑" pitchFamily="34" charset="-122"/>
                <a:ea typeface="微软雅黑" pitchFamily="34" charset="-122"/>
              </a:rPr>
              <a:t>VIP</a:t>
            </a:r>
            <a:r>
              <a:rPr lang="zh-CN" altLang="en-US" sz="1600" dirty="0" smtClean="0">
                <a:latin typeface="微软雅黑" pitchFamily="34" charset="-122"/>
                <a:ea typeface="微软雅黑" pitchFamily="34" charset="-122"/>
              </a:rPr>
              <a:t>网站模板）</a:t>
            </a:r>
            <a:endParaRPr lang="zh-CN" altLang="en-US" sz="1600" dirty="0">
              <a:solidFill>
                <a:schemeClr val="bg1"/>
              </a:solidFill>
              <a:latin typeface="微软雅黑" pitchFamily="34" charset="-122"/>
              <a:ea typeface="微软雅黑" pitchFamily="34" charset="-122"/>
            </a:endParaRPr>
          </a:p>
        </p:txBody>
      </p:sp>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微信官网           微信官网增强型介绍</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2</a:t>
            </a:r>
            <a:endParaRPr lang="zh-CN" altLang="en-US" sz="3600" dirty="0">
              <a:latin typeface="Arial Black" pitchFamily="34" charset="0"/>
              <a:ea typeface="Arial Unicode MS" pitchFamily="34" charset="-122"/>
              <a:cs typeface="Arial Unicode MS" pitchFamily="34" charset="-122"/>
            </a:endParaRPr>
          </a:p>
        </p:txBody>
      </p:sp>
      <p:pic>
        <p:nvPicPr>
          <p:cNvPr id="36865" name="Picture 1" descr="C:\Documents and Settings\Administrator\Application Data\Tencent\Users\1174388223\QQ\WinTemp\RichOle\)IDML@CR(]FOZHGJU)L(FTT.jpg"/>
          <p:cNvPicPr>
            <a:picLocks noChangeAspect="1" noChangeArrowheads="1"/>
          </p:cNvPicPr>
          <p:nvPr/>
        </p:nvPicPr>
        <p:blipFill>
          <a:blip r:embed="rId2" cstate="print"/>
          <a:srcRect/>
          <a:stretch>
            <a:fillRect/>
          </a:stretch>
        </p:blipFill>
        <p:spPr bwMode="auto">
          <a:xfrm>
            <a:off x="5214942" y="4429132"/>
            <a:ext cx="3758062" cy="21764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微信官网           增强型</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关注回复页</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2</a:t>
            </a:r>
            <a:endParaRPr lang="zh-CN" altLang="en-US" sz="3600" dirty="0">
              <a:latin typeface="Arial Black" pitchFamily="34" charset="0"/>
              <a:ea typeface="Arial Unicode MS" pitchFamily="34" charset="-122"/>
              <a:cs typeface="Arial Unicode MS" pitchFamily="34" charset="-122"/>
            </a:endParaRPr>
          </a:p>
        </p:txBody>
      </p:sp>
      <p:pic>
        <p:nvPicPr>
          <p:cNvPr id="5122" name="Picture 2"/>
          <p:cNvPicPr>
            <a:picLocks noChangeAspect="1" noChangeArrowheads="1"/>
          </p:cNvPicPr>
          <p:nvPr/>
        </p:nvPicPr>
        <p:blipFill>
          <a:blip r:embed="rId2" cstate="print"/>
          <a:srcRect/>
          <a:stretch>
            <a:fillRect/>
          </a:stretch>
        </p:blipFill>
        <p:spPr bwMode="auto">
          <a:xfrm>
            <a:off x="714348" y="1714488"/>
            <a:ext cx="2197100" cy="347345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428992" y="1714488"/>
            <a:ext cx="2211388" cy="3486150"/>
          </a:xfrm>
          <a:prstGeom prst="rect">
            <a:avLst/>
          </a:prstGeom>
          <a:noFill/>
          <a:ln w="9525">
            <a:noFill/>
            <a:miter lim="800000"/>
            <a:headEnd/>
            <a:tailEnd/>
          </a:ln>
        </p:spPr>
      </p:pic>
      <p:pic>
        <p:nvPicPr>
          <p:cNvPr id="35844" name="Picture 4" descr="C:\Documents and Settings\Administrator\Application Data\Tencent\Users\1174388223\QQ\WinTemp\RichOle\IRK8~H}2_YYSK)ICI{{KXL5.jpg"/>
          <p:cNvPicPr>
            <a:picLocks noChangeAspect="1" noChangeArrowheads="1"/>
          </p:cNvPicPr>
          <p:nvPr/>
        </p:nvPicPr>
        <p:blipFill>
          <a:blip r:embed="rId4" cstate="print"/>
          <a:srcRect/>
          <a:stretch>
            <a:fillRect/>
          </a:stretch>
        </p:blipFill>
        <p:spPr bwMode="auto">
          <a:xfrm>
            <a:off x="6193907" y="1714488"/>
            <a:ext cx="2450059" cy="348166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微信官网           增强型</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首页</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2</a:t>
            </a:r>
            <a:endParaRPr lang="zh-CN" altLang="en-US" sz="3600" dirty="0">
              <a:latin typeface="Arial Black" pitchFamily="34" charset="0"/>
              <a:ea typeface="Arial Unicode MS" pitchFamily="34" charset="-122"/>
              <a:cs typeface="Arial Unicode MS" pitchFamily="34" charset="-122"/>
            </a:endParaRPr>
          </a:p>
        </p:txBody>
      </p:sp>
      <p:pic>
        <p:nvPicPr>
          <p:cNvPr id="6146" name="Picture 2"/>
          <p:cNvPicPr>
            <a:picLocks noChangeAspect="1" noChangeArrowheads="1"/>
          </p:cNvPicPr>
          <p:nvPr/>
        </p:nvPicPr>
        <p:blipFill>
          <a:blip r:embed="rId2" cstate="print"/>
          <a:srcRect/>
          <a:stretch>
            <a:fillRect/>
          </a:stretch>
        </p:blipFill>
        <p:spPr bwMode="auto">
          <a:xfrm>
            <a:off x="857224" y="1714488"/>
            <a:ext cx="1928826" cy="3993937"/>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3500430" y="1714487"/>
            <a:ext cx="1928826" cy="4040263"/>
          </a:xfrm>
          <a:prstGeom prst="rect">
            <a:avLst/>
          </a:prstGeom>
          <a:noFill/>
          <a:ln w="9525">
            <a:noFill/>
            <a:miter lim="800000"/>
            <a:headEnd/>
            <a:tailEnd/>
          </a:ln>
        </p:spPr>
      </p:pic>
      <p:grpSp>
        <p:nvGrpSpPr>
          <p:cNvPr id="13" name="组合 12"/>
          <p:cNvGrpSpPr/>
          <p:nvPr/>
        </p:nvGrpSpPr>
        <p:grpSpPr>
          <a:xfrm>
            <a:off x="6143636" y="1714488"/>
            <a:ext cx="1857388" cy="4000528"/>
            <a:chOff x="5391167" y="1714488"/>
            <a:chExt cx="1609725" cy="3371850"/>
          </a:xfrm>
        </p:grpSpPr>
        <p:pic>
          <p:nvPicPr>
            <p:cNvPr id="9" name="Picture 3"/>
            <p:cNvPicPr>
              <a:picLocks noChangeAspect="1" noChangeArrowheads="1"/>
            </p:cNvPicPr>
            <p:nvPr/>
          </p:nvPicPr>
          <p:blipFill>
            <a:blip r:embed="rId3" cstate="print"/>
            <a:srcRect/>
            <a:stretch>
              <a:fillRect/>
            </a:stretch>
          </p:blipFill>
          <p:spPr bwMode="auto">
            <a:xfrm>
              <a:off x="5391167" y="1714488"/>
              <a:ext cx="1609725" cy="3371850"/>
            </a:xfrm>
            <a:prstGeom prst="rect">
              <a:avLst/>
            </a:prstGeom>
            <a:noFill/>
            <a:ln w="9525">
              <a:noFill/>
              <a:miter lim="800000"/>
              <a:headEnd/>
              <a:tailEnd/>
            </a:ln>
          </p:spPr>
        </p:pic>
        <p:pic>
          <p:nvPicPr>
            <p:cNvPr id="34820" name="Picture 4" descr="C:\Documents and Settings\Administrator\Application Data\Tencent\Users\1174388223\QQ\WinTemp\RichOle\_ZSF@YPK`2D(D`@IBIKRKUM.jpg"/>
            <p:cNvPicPr>
              <a:picLocks noChangeAspect="1" noChangeArrowheads="1"/>
            </p:cNvPicPr>
            <p:nvPr/>
          </p:nvPicPr>
          <p:blipFill>
            <a:blip r:embed="rId4" cstate="print"/>
            <a:srcRect/>
            <a:stretch>
              <a:fillRect/>
            </a:stretch>
          </p:blipFill>
          <p:spPr bwMode="auto">
            <a:xfrm>
              <a:off x="5500694" y="2285992"/>
              <a:ext cx="1428760" cy="2294946"/>
            </a:xfrm>
            <a:prstGeom prst="rect">
              <a:avLst/>
            </a:prstGeom>
            <a:noFill/>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微信官网           增强型</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栏目页面</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2</a:t>
            </a:r>
            <a:endParaRPr lang="zh-CN" altLang="en-US" sz="3600" dirty="0">
              <a:latin typeface="Arial Black" pitchFamily="34" charset="0"/>
              <a:ea typeface="Arial Unicode MS" pitchFamily="34" charset="-122"/>
              <a:cs typeface="Arial Unicode MS" pitchFamily="34" charset="-122"/>
            </a:endParaRPr>
          </a:p>
        </p:txBody>
      </p:sp>
      <p:pic>
        <p:nvPicPr>
          <p:cNvPr id="7170" name="Picture 2"/>
          <p:cNvPicPr>
            <a:picLocks noChangeAspect="1" noChangeArrowheads="1"/>
          </p:cNvPicPr>
          <p:nvPr/>
        </p:nvPicPr>
        <p:blipFill>
          <a:blip r:embed="rId2" cstate="print"/>
          <a:srcRect/>
          <a:stretch>
            <a:fillRect/>
          </a:stretch>
        </p:blipFill>
        <p:spPr bwMode="auto">
          <a:xfrm>
            <a:off x="857224" y="1500174"/>
            <a:ext cx="2071702" cy="4253815"/>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3500430" y="1500174"/>
            <a:ext cx="2082600" cy="4286280"/>
          </a:xfrm>
          <a:prstGeom prst="rect">
            <a:avLst/>
          </a:prstGeom>
          <a:noFill/>
          <a:ln w="9525">
            <a:noFill/>
            <a:miter lim="800000"/>
            <a:headEnd/>
            <a:tailEnd/>
          </a:ln>
        </p:spPr>
      </p:pic>
      <p:grpSp>
        <p:nvGrpSpPr>
          <p:cNvPr id="13" name="组合 12"/>
          <p:cNvGrpSpPr/>
          <p:nvPr/>
        </p:nvGrpSpPr>
        <p:grpSpPr>
          <a:xfrm>
            <a:off x="6286512" y="1500174"/>
            <a:ext cx="2071702" cy="4286280"/>
            <a:chOff x="6000760" y="1571612"/>
            <a:chExt cx="1638300" cy="3371850"/>
          </a:xfrm>
        </p:grpSpPr>
        <p:pic>
          <p:nvPicPr>
            <p:cNvPr id="8" name="Picture 3"/>
            <p:cNvPicPr>
              <a:picLocks noChangeAspect="1" noChangeArrowheads="1"/>
            </p:cNvPicPr>
            <p:nvPr/>
          </p:nvPicPr>
          <p:blipFill>
            <a:blip r:embed="rId3" cstate="print"/>
            <a:srcRect/>
            <a:stretch>
              <a:fillRect/>
            </a:stretch>
          </p:blipFill>
          <p:spPr bwMode="auto">
            <a:xfrm>
              <a:off x="6000760" y="1571612"/>
              <a:ext cx="1638300" cy="3371850"/>
            </a:xfrm>
            <a:prstGeom prst="rect">
              <a:avLst/>
            </a:prstGeom>
            <a:noFill/>
            <a:ln w="9525">
              <a:noFill/>
              <a:miter lim="800000"/>
              <a:headEnd/>
              <a:tailEnd/>
            </a:ln>
          </p:spPr>
        </p:pic>
        <p:pic>
          <p:nvPicPr>
            <p:cNvPr id="33797" name="Picture 5" descr="C:\Documents and Settings\Administrator\Application Data\Tencent\Users\1174388223\QQ\WinTemp\RichOle\F5IGDD0F{LF_]PGKTNDSLNO.jpg"/>
            <p:cNvPicPr>
              <a:picLocks noChangeAspect="1" noChangeArrowheads="1"/>
            </p:cNvPicPr>
            <p:nvPr/>
          </p:nvPicPr>
          <p:blipFill>
            <a:blip r:embed="rId4" cstate="print"/>
            <a:srcRect/>
            <a:stretch>
              <a:fillRect/>
            </a:stretch>
          </p:blipFill>
          <p:spPr bwMode="auto">
            <a:xfrm>
              <a:off x="6143636" y="2214554"/>
              <a:ext cx="1375181" cy="2214579"/>
            </a:xfrm>
            <a:prstGeom prst="rect">
              <a:avLst/>
            </a:prstGeom>
            <a:noFill/>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微信官网           增强型</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详细页面</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2</a:t>
            </a:r>
            <a:endParaRPr lang="zh-CN" altLang="en-US" sz="3600" dirty="0">
              <a:latin typeface="Arial Black" pitchFamily="34" charset="0"/>
              <a:ea typeface="Arial Unicode MS" pitchFamily="34" charset="-122"/>
              <a:cs typeface="Arial Unicode MS" pitchFamily="34" charset="-122"/>
            </a:endParaRPr>
          </a:p>
        </p:txBody>
      </p:sp>
      <p:pic>
        <p:nvPicPr>
          <p:cNvPr id="8195" name="Picture 3"/>
          <p:cNvPicPr>
            <a:picLocks noChangeAspect="1" noChangeArrowheads="1"/>
          </p:cNvPicPr>
          <p:nvPr/>
        </p:nvPicPr>
        <p:blipFill>
          <a:blip r:embed="rId2" cstate="print"/>
          <a:srcRect/>
          <a:stretch>
            <a:fillRect/>
          </a:stretch>
        </p:blipFill>
        <p:spPr bwMode="auto">
          <a:xfrm>
            <a:off x="1928794" y="1785926"/>
            <a:ext cx="2643206" cy="416938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32773" name="Picture 5" descr="C:\Documents and Settings\Administrator\Application Data\Tencent\Users\1174388223\QQ\WinTemp\RichOle\VN%QPZFZ_8]9_3[WNXKIHUE.jpg"/>
          <p:cNvPicPr>
            <a:picLocks noChangeAspect="1" noChangeArrowheads="1"/>
          </p:cNvPicPr>
          <p:nvPr/>
        </p:nvPicPr>
        <p:blipFill>
          <a:blip r:embed="rId3" cstate="print"/>
          <a:srcRect/>
          <a:stretch>
            <a:fillRect/>
          </a:stretch>
        </p:blipFill>
        <p:spPr bwMode="auto">
          <a:xfrm>
            <a:off x="5072066" y="1714488"/>
            <a:ext cx="2492332" cy="4242821"/>
          </a:xfrm>
          <a:prstGeom prst="rect">
            <a:avLst/>
          </a:prstGeom>
          <a:noFill/>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1406" y="4929198"/>
            <a:ext cx="1928826" cy="1928826"/>
            <a:chOff x="785786" y="3429000"/>
            <a:chExt cx="1928826" cy="1928826"/>
          </a:xfrm>
        </p:grpSpPr>
        <p:sp>
          <p:nvSpPr>
            <p:cNvPr id="3" name="椭圆 2"/>
            <p:cNvSpPr/>
            <p:nvPr/>
          </p:nvSpPr>
          <p:spPr>
            <a:xfrm>
              <a:off x="785786" y="3429000"/>
              <a:ext cx="1928826" cy="1928826"/>
            </a:xfrm>
            <a:prstGeom prst="ellipse">
              <a:avLst/>
            </a:prstGeom>
            <a:solidFill>
              <a:srgbClr val="FF0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00"/>
                </a:solidFill>
              </a:endParaRPr>
            </a:p>
          </p:txBody>
        </p:sp>
        <p:sp>
          <p:nvSpPr>
            <p:cNvPr id="5" name="TextBox 4"/>
            <p:cNvSpPr txBox="1"/>
            <p:nvPr/>
          </p:nvSpPr>
          <p:spPr>
            <a:xfrm>
              <a:off x="974616" y="3532062"/>
              <a:ext cx="1454244" cy="1754326"/>
            </a:xfrm>
            <a:prstGeom prst="rect">
              <a:avLst/>
            </a:prstGeom>
            <a:noFill/>
          </p:spPr>
          <p:txBody>
            <a:bodyPr wrap="none" rtlCol="0">
              <a:spAutoFit/>
            </a:bodyPr>
            <a:lstStyle/>
            <a:p>
              <a:r>
                <a:rPr lang="en-US" altLang="zh-CN" sz="10800" dirty="0" smtClean="0">
                  <a:solidFill>
                    <a:schemeClr val="bg1"/>
                  </a:solidFill>
                  <a:latin typeface="Impact" pitchFamily="34" charset="0"/>
                </a:rPr>
                <a:t>01</a:t>
              </a:r>
              <a:endParaRPr lang="zh-CN" altLang="en-US" sz="10800" dirty="0">
                <a:solidFill>
                  <a:schemeClr val="bg1"/>
                </a:solidFill>
                <a:latin typeface="Impact" pitchFamily="34" charset="0"/>
              </a:endParaRPr>
            </a:p>
          </p:txBody>
        </p:sp>
      </p:grpSp>
      <p:sp>
        <p:nvSpPr>
          <p:cNvPr id="7" name="TextBox 6"/>
          <p:cNvSpPr txBox="1"/>
          <p:nvPr/>
        </p:nvSpPr>
        <p:spPr>
          <a:xfrm>
            <a:off x="3214647" y="4929198"/>
            <a:ext cx="5929353" cy="1754326"/>
          </a:xfrm>
          <a:prstGeom prst="rect">
            <a:avLst/>
          </a:prstGeom>
          <a:noFill/>
        </p:spPr>
        <p:txBody>
          <a:bodyPr wrap="square" rtlCol="0">
            <a:spAutoFit/>
          </a:bodyPr>
          <a:lstStyle/>
          <a:p>
            <a:pPr>
              <a:lnSpc>
                <a:spcPct val="150000"/>
              </a:lnSpc>
            </a:pPr>
            <a:r>
              <a:rPr lang="zh-CN" altLang="en-US" sz="3600" b="1" dirty="0" smtClean="0">
                <a:solidFill>
                  <a:srgbClr val="FF0000"/>
                </a:solidFill>
                <a:latin typeface="微软雅黑" pitchFamily="34" charset="-122"/>
                <a:ea typeface="微软雅黑" pitchFamily="34" charset="-122"/>
              </a:rPr>
              <a:t>微信公众号建设</a:t>
            </a:r>
            <a:endParaRPr lang="en-US" altLang="zh-CN" sz="3600" b="1" dirty="0" smtClean="0">
              <a:solidFill>
                <a:srgbClr val="FF0000"/>
              </a:solidFill>
              <a:latin typeface="微软雅黑" pitchFamily="34" charset="-122"/>
              <a:ea typeface="微软雅黑" pitchFamily="34" charset="-122"/>
            </a:endParaRPr>
          </a:p>
          <a:p>
            <a:pPr>
              <a:lnSpc>
                <a:spcPct val="150000"/>
              </a:lnSpc>
            </a:pPr>
            <a:r>
              <a:rPr lang="zh-CN" altLang="en-US" dirty="0" smtClean="0">
                <a:solidFill>
                  <a:srgbClr val="FF0000"/>
                </a:solidFill>
                <a:latin typeface="微软雅黑" pitchFamily="34" charset="-122"/>
                <a:ea typeface="微软雅黑" pitchFamily="34" charset="-122"/>
              </a:rPr>
              <a:t>微信公众号注册、微信二维码</a:t>
            </a:r>
            <a:r>
              <a:rPr lang="en-US" altLang="zh-CN" dirty="0" smtClean="0">
                <a:solidFill>
                  <a:srgbClr val="FF0000"/>
                </a:solidFill>
                <a:latin typeface="微软雅黑" pitchFamily="34" charset="-122"/>
                <a:ea typeface="微软雅黑" pitchFamily="34" charset="-122"/>
              </a:rPr>
              <a:t>LOGO</a:t>
            </a:r>
            <a:r>
              <a:rPr lang="zh-CN" altLang="en-US" dirty="0" smtClean="0">
                <a:solidFill>
                  <a:srgbClr val="FF0000"/>
                </a:solidFill>
                <a:latin typeface="微软雅黑" pitchFamily="34" charset="-122"/>
                <a:ea typeface="微软雅黑" pitchFamily="34" charset="-122"/>
              </a:rPr>
              <a:t>制作、微信公众号资料完善、认证等</a:t>
            </a:r>
            <a:r>
              <a:rPr lang="en-US" altLang="zh-CN" dirty="0" smtClean="0">
                <a:solidFill>
                  <a:srgbClr val="FF0000"/>
                </a:solidFill>
                <a:latin typeface="微软雅黑" pitchFamily="34" charset="-122"/>
                <a:ea typeface="微软雅黑" pitchFamily="34" charset="-122"/>
              </a:rPr>
              <a:t>……</a:t>
            </a:r>
            <a:endParaRPr lang="zh-CN" altLang="en-US" dirty="0">
              <a:solidFill>
                <a:srgbClr val="FF0000"/>
              </a:solidFill>
              <a:latin typeface="微软雅黑" pitchFamily="34" charset="-122"/>
              <a:ea typeface="微软雅黑" pitchFamily="34" charset="-122"/>
            </a:endParaRPr>
          </a:p>
        </p:txBody>
      </p:sp>
      <p:pic>
        <p:nvPicPr>
          <p:cNvPr id="2050" name="Picture 2"/>
          <p:cNvPicPr>
            <a:picLocks noChangeAspect="1" noChangeArrowheads="1"/>
          </p:cNvPicPr>
          <p:nvPr/>
        </p:nvPicPr>
        <p:blipFill>
          <a:blip r:embed="rId2" cstate="print"/>
          <a:srcRect/>
          <a:stretch>
            <a:fillRect/>
          </a:stretch>
        </p:blipFill>
        <p:spPr bwMode="auto">
          <a:xfrm>
            <a:off x="0" y="-24"/>
            <a:ext cx="9168210"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微信官网       部分微信官网案例展示</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2</a:t>
            </a:r>
            <a:endParaRPr lang="zh-CN" altLang="en-US" sz="3600" dirty="0">
              <a:latin typeface="Arial Black" pitchFamily="34" charset="0"/>
              <a:ea typeface="Arial Unicode MS" pitchFamily="34" charset="-122"/>
              <a:cs typeface="Arial Unicode MS" pitchFamily="34" charset="-122"/>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1" name="Picture 1"/>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3" name="Picture 3"/>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5" name="Picture 5"/>
          <p:cNvPicPr preferRelativeResize="0">
            <a:picLocks noChangeArrowheads="1"/>
          </p:cNvPicPr>
          <p:nvPr/>
        </p:nvPicPr>
        <p:blipFill>
          <a:blip r:embed="rId2" cstate="print"/>
          <a:srcRect/>
          <a:stretch>
            <a:fillRect/>
          </a:stretch>
        </p:blipFill>
        <p:spPr bwMode="auto">
          <a:xfrm>
            <a:off x="0" y="0"/>
            <a:ext cx="6651625" cy="3429000"/>
          </a:xfrm>
          <a:custGeom>
            <a:avLst/>
            <a:gdLst/>
            <a:ahLst/>
            <a:cxnLst/>
            <a:rect l="0" t="0" r="0" b="0"/>
            <a:pathLst/>
          </a:custGeom>
          <a:solidFill>
            <a:srgbClr val="FFFFFF"/>
          </a:solidFill>
          <a:ln w="9525">
            <a:solidFill>
              <a:srgbClr val="000000"/>
            </a:solidFill>
            <a:round/>
            <a:headEnd/>
            <a:tailEnd/>
          </a:ln>
        </p:spPr>
      </p:pic>
      <p:cxnSp>
        <p:nvCxnSpPr>
          <p:cNvPr id="45" name="直接连接符 44"/>
          <p:cNvCxnSpPr/>
          <p:nvPr/>
        </p:nvCxnSpPr>
        <p:spPr>
          <a:xfrm>
            <a:off x="714316" y="2285992"/>
            <a:ext cx="8429684"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3" cstate="print"/>
          <a:srcRect/>
          <a:stretch>
            <a:fillRect/>
          </a:stretch>
        </p:blipFill>
        <p:spPr bwMode="auto">
          <a:xfrm>
            <a:off x="285721" y="1571612"/>
            <a:ext cx="8643998"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微信官网       部分微信官网案例展示</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2</a:t>
            </a:r>
            <a:endParaRPr lang="zh-CN" altLang="en-US" sz="3600" dirty="0">
              <a:latin typeface="Arial Black" pitchFamily="34" charset="0"/>
              <a:ea typeface="Arial Unicode MS" pitchFamily="34" charset="-122"/>
              <a:cs typeface="Arial Unicode MS" pitchFamily="34" charset="-122"/>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1" name="Picture 1"/>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3" name="Picture 3"/>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5" name="Picture 5"/>
          <p:cNvPicPr preferRelativeResize="0">
            <a:picLocks noChangeArrowheads="1"/>
          </p:cNvPicPr>
          <p:nvPr/>
        </p:nvPicPr>
        <p:blipFill>
          <a:blip r:embed="rId2" cstate="print"/>
          <a:srcRect/>
          <a:stretch>
            <a:fillRect/>
          </a:stretch>
        </p:blipFill>
        <p:spPr bwMode="auto">
          <a:xfrm>
            <a:off x="0" y="0"/>
            <a:ext cx="6651625" cy="3429000"/>
          </a:xfrm>
          <a:custGeom>
            <a:avLst/>
            <a:gdLst/>
            <a:ahLst/>
            <a:cxnLst/>
            <a:rect l="0" t="0" r="0" b="0"/>
            <a:pathLst/>
          </a:custGeom>
          <a:solidFill>
            <a:srgbClr val="FFFFFF"/>
          </a:solidFill>
          <a:ln w="9525">
            <a:solidFill>
              <a:srgbClr val="000000"/>
            </a:solidFill>
            <a:round/>
            <a:headEnd/>
            <a:tailEnd/>
          </a:ln>
        </p:spPr>
      </p:pic>
      <p:cxnSp>
        <p:nvCxnSpPr>
          <p:cNvPr id="45" name="直接连接符 44"/>
          <p:cNvCxnSpPr/>
          <p:nvPr/>
        </p:nvCxnSpPr>
        <p:spPr>
          <a:xfrm>
            <a:off x="714316" y="2285992"/>
            <a:ext cx="8429684"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cstate="print"/>
          <a:srcRect/>
          <a:stretch>
            <a:fillRect/>
          </a:stretch>
        </p:blipFill>
        <p:spPr bwMode="auto">
          <a:xfrm>
            <a:off x="0" y="1428736"/>
            <a:ext cx="9018554" cy="2125242"/>
          </a:xfrm>
          <a:prstGeom prst="rect">
            <a:avLst/>
          </a:prstGeom>
          <a:noFill/>
          <a:ln w="9525">
            <a:noFill/>
            <a:miter lim="800000"/>
            <a:headEnd/>
            <a:tailEnd/>
          </a:ln>
          <a:effectLst/>
        </p:spPr>
      </p:pic>
      <p:pic>
        <p:nvPicPr>
          <p:cNvPr id="2051" name="Picture 3" descr="C:\Users\Administrator\Documents\Tencent Files\574427051\Image\Image1\Z4VC4`70DL%X14Y{7$X_C%P.jpg"/>
          <p:cNvPicPr>
            <a:picLocks noChangeAspect="1" noChangeArrowheads="1"/>
          </p:cNvPicPr>
          <p:nvPr/>
        </p:nvPicPr>
        <p:blipFill>
          <a:blip r:embed="rId4" cstate="print"/>
          <a:srcRect/>
          <a:stretch>
            <a:fillRect/>
          </a:stretch>
        </p:blipFill>
        <p:spPr bwMode="auto">
          <a:xfrm>
            <a:off x="2643174" y="3571876"/>
            <a:ext cx="3095618" cy="309561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6182" y="4500570"/>
            <a:ext cx="4643470" cy="825419"/>
          </a:xfrm>
          <a:prstGeom prst="rect">
            <a:avLst/>
          </a:prstGeom>
          <a:noFill/>
        </p:spPr>
        <p:txBody>
          <a:bodyPr wrap="square" rtlCol="0">
            <a:spAutoFit/>
          </a:bodyPr>
          <a:lstStyle/>
          <a:p>
            <a:pPr>
              <a:lnSpc>
                <a:spcPct val="150000"/>
              </a:lnSpc>
            </a:pPr>
            <a:r>
              <a:rPr lang="zh-CN" altLang="en-US" sz="3600" dirty="0" smtClean="0">
                <a:solidFill>
                  <a:srgbClr val="CC0000"/>
                </a:solidFill>
                <a:latin typeface="微软雅黑" pitchFamily="34" charset="-122"/>
                <a:ea typeface="微软雅黑" pitchFamily="34" charset="-122"/>
              </a:rPr>
              <a:t>第三方运营管理平台</a:t>
            </a:r>
            <a:endParaRPr lang="zh-CN" altLang="en-US" sz="3600" dirty="0">
              <a:solidFill>
                <a:srgbClr val="CC0000"/>
              </a:solidFill>
              <a:latin typeface="微软雅黑" pitchFamily="34" charset="-122"/>
              <a:ea typeface="微软雅黑" pitchFamily="34" charset="-122"/>
            </a:endParaRPr>
          </a:p>
        </p:txBody>
      </p:sp>
      <p:grpSp>
        <p:nvGrpSpPr>
          <p:cNvPr id="2" name="组合 5"/>
          <p:cNvGrpSpPr/>
          <p:nvPr/>
        </p:nvGrpSpPr>
        <p:grpSpPr>
          <a:xfrm>
            <a:off x="785786" y="4143380"/>
            <a:ext cx="1928826" cy="1928826"/>
            <a:chOff x="785786" y="3429000"/>
            <a:chExt cx="1928826" cy="1928826"/>
          </a:xfrm>
        </p:grpSpPr>
        <p:sp>
          <p:nvSpPr>
            <p:cNvPr id="3" name="椭圆 2"/>
            <p:cNvSpPr/>
            <p:nvPr/>
          </p:nvSpPr>
          <p:spPr>
            <a:xfrm>
              <a:off x="785786" y="3429000"/>
              <a:ext cx="1928826" cy="1928826"/>
            </a:xfrm>
            <a:prstGeom prst="ellipse">
              <a:avLst/>
            </a:prstGeom>
            <a:solidFill>
              <a:srgbClr val="FF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974616" y="3532062"/>
              <a:ext cx="1661032" cy="1754326"/>
            </a:xfrm>
            <a:prstGeom prst="rect">
              <a:avLst/>
            </a:prstGeom>
            <a:noFill/>
          </p:spPr>
          <p:txBody>
            <a:bodyPr wrap="none" rtlCol="0">
              <a:spAutoFit/>
            </a:bodyPr>
            <a:lstStyle/>
            <a:p>
              <a:r>
                <a:rPr lang="en-US" altLang="zh-CN" sz="10800" dirty="0" smtClean="0">
                  <a:solidFill>
                    <a:schemeClr val="bg1"/>
                  </a:solidFill>
                  <a:latin typeface="Impact" pitchFamily="34" charset="0"/>
                </a:rPr>
                <a:t>03</a:t>
              </a:r>
              <a:endParaRPr lang="zh-CN" altLang="en-US" sz="10800" dirty="0">
                <a:solidFill>
                  <a:schemeClr val="bg1"/>
                </a:solidFill>
                <a:latin typeface="Impact" pitchFamily="34" charset="0"/>
              </a:endParaRPr>
            </a:p>
          </p:txBody>
        </p:sp>
      </p:grpSp>
      <p:graphicFrame>
        <p:nvGraphicFramePr>
          <p:cNvPr id="13" name="图示 12"/>
          <p:cNvGraphicFramePr/>
          <p:nvPr/>
        </p:nvGraphicFramePr>
        <p:xfrm>
          <a:off x="71406" y="-381149"/>
          <a:ext cx="8352928" cy="3881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938582" y="5246787"/>
            <a:ext cx="4643470" cy="553998"/>
          </a:xfrm>
          <a:prstGeom prst="rect">
            <a:avLst/>
          </a:prstGeom>
          <a:noFill/>
        </p:spPr>
        <p:txBody>
          <a:bodyPr wrap="square" rtlCol="0">
            <a:spAutoFit/>
          </a:bodyPr>
          <a:lstStyle/>
          <a:p>
            <a:pPr>
              <a:lnSpc>
                <a:spcPct val="150000"/>
              </a:lnSpc>
            </a:pPr>
            <a:r>
              <a:rPr lang="zh-CN" altLang="en-US" sz="2000" dirty="0" smtClean="0">
                <a:solidFill>
                  <a:srgbClr val="CC0000"/>
                </a:solidFill>
                <a:latin typeface="微软雅黑" pitchFamily="34" charset="-122"/>
                <a:ea typeface="微软雅黑" pitchFamily="34" charset="-122"/>
              </a:rPr>
              <a:t>结合客户实际需求开通相应功能</a:t>
            </a:r>
            <a:endParaRPr lang="zh-CN" altLang="en-US" sz="2000" dirty="0">
              <a:solidFill>
                <a:srgbClr val="CC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微信营销       内容自动回复</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3</a:t>
            </a:r>
            <a:endParaRPr lang="zh-CN" altLang="en-US" sz="3600" dirty="0">
              <a:latin typeface="Arial Black" pitchFamily="34" charset="0"/>
              <a:ea typeface="Arial Unicode MS" pitchFamily="34" charset="-122"/>
              <a:cs typeface="Arial Unicode MS" pitchFamily="34" charset="-122"/>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1" name="Picture 1"/>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3" name="Picture 3"/>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5" name="Picture 5"/>
          <p:cNvPicPr preferRelativeResize="0">
            <a:picLocks noChangeArrowheads="1"/>
          </p:cNvPicPr>
          <p:nvPr/>
        </p:nvPicPr>
        <p:blipFill>
          <a:blip r:embed="rId2" cstate="print"/>
          <a:srcRect/>
          <a:stretch>
            <a:fillRect/>
          </a:stretch>
        </p:blipFill>
        <p:spPr bwMode="auto">
          <a:xfrm>
            <a:off x="0" y="0"/>
            <a:ext cx="6651625" cy="3429000"/>
          </a:xfrm>
          <a:custGeom>
            <a:avLst/>
            <a:gdLst/>
            <a:ahLst/>
            <a:cxnLst/>
            <a:rect l="0" t="0" r="0" b="0"/>
            <a:pathLst/>
          </a:custGeom>
          <a:solidFill>
            <a:srgbClr val="FFFFFF"/>
          </a:solidFill>
          <a:ln w="9525">
            <a:solidFill>
              <a:srgbClr val="000000"/>
            </a:solidFill>
            <a:round/>
            <a:headEnd/>
            <a:tailEnd/>
          </a:ln>
        </p:spPr>
      </p:pic>
      <p:cxnSp>
        <p:nvCxnSpPr>
          <p:cNvPr id="45" name="直接连接符 44"/>
          <p:cNvCxnSpPr/>
          <p:nvPr/>
        </p:nvCxnSpPr>
        <p:spPr>
          <a:xfrm>
            <a:off x="428596" y="2784470"/>
            <a:ext cx="8429684"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0" y="928670"/>
            <a:ext cx="9144032" cy="5857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2285984" y="2357430"/>
            <a:ext cx="6357982" cy="64294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r>
              <a:rPr lang="en-US" altLang="zh-CN" sz="2000" dirty="0" smtClean="0">
                <a:solidFill>
                  <a:schemeClr val="bg1"/>
                </a:solidFill>
                <a:latin typeface="微软雅黑" pitchFamily="34" charset="-122"/>
                <a:ea typeface="微软雅黑" pitchFamily="34" charset="-122"/>
              </a:rPr>
              <a:t> </a:t>
            </a:r>
            <a:endParaRPr lang="en-US" altLang="zh-CN" sz="2000" dirty="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21" name="矩形 20"/>
          <p:cNvSpPr/>
          <p:nvPr/>
        </p:nvSpPr>
        <p:spPr>
          <a:xfrm>
            <a:off x="2285984" y="1214422"/>
            <a:ext cx="6357982" cy="107157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r>
              <a:rPr lang="en-US" altLang="zh-CN" sz="2000" dirty="0" smtClean="0">
                <a:solidFill>
                  <a:schemeClr val="bg1"/>
                </a:solidFill>
                <a:latin typeface="微软雅黑" pitchFamily="34" charset="-122"/>
                <a:ea typeface="微软雅黑" pitchFamily="34" charset="-122"/>
              </a:rPr>
              <a:t> </a:t>
            </a:r>
            <a:endParaRPr lang="en-US" altLang="zh-CN" sz="2000" dirty="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微信营销           第三方运营管理平台</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3</a:t>
            </a:r>
            <a:endParaRPr lang="zh-CN" altLang="en-US" sz="3600" dirty="0">
              <a:latin typeface="Arial Black" pitchFamily="34" charset="0"/>
              <a:ea typeface="Arial Unicode MS" pitchFamily="34" charset="-122"/>
              <a:cs typeface="Arial Unicode MS" pitchFamily="34" charset="-122"/>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1" name="Picture 1"/>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3" name="Picture 3"/>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5" name="Picture 5"/>
          <p:cNvPicPr preferRelativeResize="0">
            <a:picLocks noChangeArrowheads="1"/>
          </p:cNvPicPr>
          <p:nvPr/>
        </p:nvPicPr>
        <p:blipFill>
          <a:blip r:embed="rId2" cstate="print"/>
          <a:srcRect/>
          <a:stretch>
            <a:fillRect/>
          </a:stretch>
        </p:blipFill>
        <p:spPr bwMode="auto">
          <a:xfrm>
            <a:off x="0" y="0"/>
            <a:ext cx="6651625" cy="3429000"/>
          </a:xfrm>
          <a:custGeom>
            <a:avLst/>
            <a:gdLst/>
            <a:ahLst/>
            <a:cxnLst/>
            <a:rect l="0" t="0" r="0" b="0"/>
            <a:pathLst/>
          </a:custGeom>
          <a:solidFill>
            <a:srgbClr val="FFFFFF"/>
          </a:solidFill>
          <a:ln w="9525">
            <a:solidFill>
              <a:srgbClr val="000000"/>
            </a:solidFill>
            <a:round/>
            <a:headEnd/>
            <a:tailEnd/>
          </a:ln>
        </p:spPr>
      </p:pic>
      <p:sp>
        <p:nvSpPr>
          <p:cNvPr id="15" name="矩形 14"/>
          <p:cNvSpPr/>
          <p:nvPr/>
        </p:nvSpPr>
        <p:spPr>
          <a:xfrm>
            <a:off x="714348" y="1214422"/>
            <a:ext cx="1357322" cy="10715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r>
              <a:rPr lang="en-US" altLang="zh-CN" sz="2000" dirty="0" smtClean="0">
                <a:solidFill>
                  <a:schemeClr val="bg1"/>
                </a:solidFill>
                <a:latin typeface="微软雅黑" pitchFamily="34" charset="-122"/>
                <a:ea typeface="微软雅黑" pitchFamily="34" charset="-122"/>
              </a:rPr>
              <a:t> </a:t>
            </a:r>
            <a:endParaRPr lang="en-US" altLang="zh-CN" sz="2000" dirty="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16" name="矩形 15"/>
          <p:cNvSpPr/>
          <p:nvPr/>
        </p:nvSpPr>
        <p:spPr>
          <a:xfrm>
            <a:off x="785786" y="1500174"/>
            <a:ext cx="1210588" cy="400110"/>
          </a:xfrm>
          <a:prstGeom prst="rect">
            <a:avLst/>
          </a:prstGeom>
        </p:spPr>
        <p:txBody>
          <a:bodyPr wrap="none">
            <a:spAutoFit/>
          </a:bodyPr>
          <a:lstStyle/>
          <a:p>
            <a:pPr algn="ctr">
              <a:spcAft>
                <a:spcPts val="0"/>
              </a:spcAft>
            </a:pPr>
            <a:r>
              <a:rPr lang="zh-CN" altLang="en-US" sz="2000" kern="0" dirty="0" smtClean="0">
                <a:solidFill>
                  <a:schemeClr val="bg1"/>
                </a:solidFill>
                <a:latin typeface="微软雅黑" pitchFamily="34" charset="-122"/>
                <a:ea typeface="微软雅黑" pitchFamily="34" charset="-122"/>
                <a:cs typeface="Tahoma"/>
              </a:rPr>
              <a:t>特色应用</a:t>
            </a:r>
            <a:endParaRPr lang="zh-CN" altLang="en-US" sz="2800" kern="100" dirty="0" smtClean="0">
              <a:solidFill>
                <a:schemeClr val="bg1"/>
              </a:solidFill>
              <a:latin typeface="微软雅黑" pitchFamily="34" charset="-122"/>
              <a:ea typeface="微软雅黑" pitchFamily="34" charset="-122"/>
              <a:cs typeface="Times New Roman"/>
            </a:endParaRPr>
          </a:p>
        </p:txBody>
      </p:sp>
      <p:sp>
        <p:nvSpPr>
          <p:cNvPr id="17" name="矩形 16"/>
          <p:cNvSpPr/>
          <p:nvPr/>
        </p:nvSpPr>
        <p:spPr>
          <a:xfrm>
            <a:off x="714348" y="2357430"/>
            <a:ext cx="1357322" cy="6429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18" name="矩形 17"/>
          <p:cNvSpPr/>
          <p:nvPr/>
        </p:nvSpPr>
        <p:spPr>
          <a:xfrm>
            <a:off x="785786" y="2428868"/>
            <a:ext cx="1210588" cy="430374"/>
          </a:xfrm>
          <a:prstGeom prst="rect">
            <a:avLst/>
          </a:prstGeom>
        </p:spPr>
        <p:txBody>
          <a:bodyPr wrap="none">
            <a:spAutoFit/>
          </a:bodyPr>
          <a:lstStyle/>
          <a:p>
            <a:pPr lvl="0" fontAlgn="base">
              <a:lnSpc>
                <a:spcPct val="120000"/>
              </a:lnSpc>
              <a:spcBef>
                <a:spcPct val="0"/>
              </a:spcBef>
              <a:spcAft>
                <a:spcPct val="0"/>
              </a:spcAft>
            </a:pPr>
            <a:r>
              <a:rPr lang="zh-CN" altLang="en-US" sz="2000" dirty="0" smtClean="0">
                <a:solidFill>
                  <a:schemeClr val="bg1"/>
                </a:solidFill>
                <a:latin typeface="微软雅黑" pitchFamily="34" charset="-122"/>
                <a:ea typeface="微软雅黑" pitchFamily="34" charset="-122"/>
                <a:cs typeface="Tahoma" pitchFamily="34" charset="0"/>
              </a:rPr>
              <a:t>活动营销</a:t>
            </a:r>
            <a:endParaRPr lang="en-US" altLang="zh-CN" sz="2000" dirty="0" smtClean="0">
              <a:solidFill>
                <a:schemeClr val="bg1"/>
              </a:solidFill>
              <a:latin typeface="微软雅黑" pitchFamily="34" charset="-122"/>
              <a:ea typeface="微软雅黑" pitchFamily="34" charset="-122"/>
              <a:cs typeface="Tahoma" pitchFamily="34" charset="0"/>
            </a:endParaRPr>
          </a:p>
        </p:txBody>
      </p:sp>
      <p:sp>
        <p:nvSpPr>
          <p:cNvPr id="19" name="TextBox 18"/>
          <p:cNvSpPr txBox="1"/>
          <p:nvPr/>
        </p:nvSpPr>
        <p:spPr>
          <a:xfrm>
            <a:off x="2428860" y="1357298"/>
            <a:ext cx="6286544" cy="830997"/>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天气查询、手机查询、邮编查询、快递查询、身份证查询，人品计算、字典、百科、音乐、笑话、小黄鸡陪聊、诗词、诗句、成语、谜语、解梦、糗事、公交、火车、等等。</a:t>
            </a:r>
            <a:endParaRPr lang="zh-CN" altLang="en-US" sz="1600" dirty="0">
              <a:latin typeface="微软雅黑" pitchFamily="34" charset="-122"/>
              <a:ea typeface="微软雅黑" pitchFamily="34" charset="-122"/>
            </a:endParaRPr>
          </a:p>
        </p:txBody>
      </p:sp>
      <p:sp>
        <p:nvSpPr>
          <p:cNvPr id="20" name="TextBox 19"/>
          <p:cNvSpPr txBox="1"/>
          <p:nvPr/>
        </p:nvSpPr>
        <p:spPr>
          <a:xfrm>
            <a:off x="2428860" y="2428868"/>
            <a:ext cx="6143668" cy="584775"/>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优惠券活动、刮刮卡刮奖活动、幸运大转盘活动、投票问卷活动，趣味活动增强粉丝互动体验。</a:t>
            </a:r>
            <a:endParaRPr lang="zh-CN" altLang="en-US" sz="1600" dirty="0">
              <a:latin typeface="微软雅黑" pitchFamily="34" charset="-122"/>
              <a:ea typeface="微软雅黑" pitchFamily="34" charset="-122"/>
            </a:endParaRPr>
          </a:p>
        </p:txBody>
      </p:sp>
      <p:sp>
        <p:nvSpPr>
          <p:cNvPr id="23" name="矩形 22"/>
          <p:cNvSpPr/>
          <p:nvPr/>
        </p:nvSpPr>
        <p:spPr>
          <a:xfrm>
            <a:off x="2285984" y="3071810"/>
            <a:ext cx="6357982" cy="64294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r>
              <a:rPr lang="en-US" altLang="zh-CN" sz="2000" dirty="0" smtClean="0">
                <a:solidFill>
                  <a:schemeClr val="bg1"/>
                </a:solidFill>
                <a:latin typeface="微软雅黑" pitchFamily="34" charset="-122"/>
                <a:ea typeface="微软雅黑" pitchFamily="34" charset="-122"/>
              </a:rPr>
              <a:t> </a:t>
            </a:r>
            <a:endParaRPr lang="en-US" altLang="zh-CN" sz="2000" dirty="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24" name="矩形 23"/>
          <p:cNvSpPr/>
          <p:nvPr/>
        </p:nvSpPr>
        <p:spPr>
          <a:xfrm>
            <a:off x="714348" y="3071810"/>
            <a:ext cx="1357322" cy="6429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25" name="矩形 24"/>
          <p:cNvSpPr/>
          <p:nvPr/>
        </p:nvSpPr>
        <p:spPr>
          <a:xfrm>
            <a:off x="785786" y="3143248"/>
            <a:ext cx="1210588" cy="430374"/>
          </a:xfrm>
          <a:prstGeom prst="rect">
            <a:avLst/>
          </a:prstGeom>
        </p:spPr>
        <p:txBody>
          <a:bodyPr wrap="none">
            <a:spAutoFit/>
          </a:bodyPr>
          <a:lstStyle/>
          <a:p>
            <a:pPr lvl="0" fontAlgn="base">
              <a:lnSpc>
                <a:spcPct val="120000"/>
              </a:lnSpc>
              <a:spcBef>
                <a:spcPct val="0"/>
              </a:spcBef>
              <a:spcAft>
                <a:spcPct val="0"/>
              </a:spcAft>
            </a:pPr>
            <a:r>
              <a:rPr lang="zh-CN" altLang="en-US" sz="2000" dirty="0" smtClean="0">
                <a:solidFill>
                  <a:schemeClr val="bg1"/>
                </a:solidFill>
                <a:latin typeface="微软雅黑" pitchFamily="34" charset="-122"/>
                <a:ea typeface="微软雅黑" pitchFamily="34" charset="-122"/>
                <a:cs typeface="Tahoma" pitchFamily="34" charset="0"/>
              </a:rPr>
              <a:t>会员营销</a:t>
            </a:r>
            <a:endParaRPr lang="en-US" altLang="zh-CN" sz="2000" dirty="0" smtClean="0">
              <a:solidFill>
                <a:schemeClr val="bg1"/>
              </a:solidFill>
              <a:latin typeface="微软雅黑" pitchFamily="34" charset="-122"/>
              <a:ea typeface="微软雅黑" pitchFamily="34" charset="-122"/>
              <a:cs typeface="Tahoma" pitchFamily="34" charset="0"/>
            </a:endParaRPr>
          </a:p>
        </p:txBody>
      </p:sp>
      <p:sp>
        <p:nvSpPr>
          <p:cNvPr id="26" name="TextBox 25"/>
          <p:cNvSpPr txBox="1"/>
          <p:nvPr/>
        </p:nvSpPr>
        <p:spPr>
          <a:xfrm>
            <a:off x="2428860" y="3143248"/>
            <a:ext cx="6143668" cy="584775"/>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会员资料管理、会员卡管理、设置会员特权、结合预订预约功能，搜集会员信息开展二次营销。</a:t>
            </a:r>
            <a:endParaRPr lang="zh-CN" altLang="en-US" sz="1600" dirty="0">
              <a:latin typeface="微软雅黑" pitchFamily="34" charset="-122"/>
              <a:ea typeface="微软雅黑" pitchFamily="34" charset="-122"/>
            </a:endParaRPr>
          </a:p>
        </p:txBody>
      </p:sp>
      <p:sp>
        <p:nvSpPr>
          <p:cNvPr id="27" name="矩形 26"/>
          <p:cNvSpPr/>
          <p:nvPr/>
        </p:nvSpPr>
        <p:spPr>
          <a:xfrm>
            <a:off x="2285984" y="3772919"/>
            <a:ext cx="6357982" cy="64294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r>
              <a:rPr lang="en-US" altLang="zh-CN" sz="2000" dirty="0" smtClean="0">
                <a:solidFill>
                  <a:schemeClr val="bg1"/>
                </a:solidFill>
                <a:latin typeface="微软雅黑" pitchFamily="34" charset="-122"/>
                <a:ea typeface="微软雅黑" pitchFamily="34" charset="-122"/>
              </a:rPr>
              <a:t> </a:t>
            </a:r>
            <a:endParaRPr lang="en-US" altLang="zh-CN" sz="2000" dirty="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28" name="矩形 27"/>
          <p:cNvSpPr/>
          <p:nvPr/>
        </p:nvSpPr>
        <p:spPr>
          <a:xfrm>
            <a:off x="714348" y="3772919"/>
            <a:ext cx="1357322" cy="6429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29" name="矩形 28"/>
          <p:cNvSpPr/>
          <p:nvPr/>
        </p:nvSpPr>
        <p:spPr>
          <a:xfrm>
            <a:off x="785786" y="3844357"/>
            <a:ext cx="1210588" cy="430374"/>
          </a:xfrm>
          <a:prstGeom prst="rect">
            <a:avLst/>
          </a:prstGeom>
        </p:spPr>
        <p:txBody>
          <a:bodyPr wrap="none">
            <a:spAutoFit/>
          </a:bodyPr>
          <a:lstStyle/>
          <a:p>
            <a:pPr lvl="0" fontAlgn="base">
              <a:lnSpc>
                <a:spcPct val="120000"/>
              </a:lnSpc>
              <a:spcBef>
                <a:spcPct val="0"/>
              </a:spcBef>
              <a:spcAft>
                <a:spcPct val="0"/>
              </a:spcAft>
            </a:pPr>
            <a:r>
              <a:rPr lang="zh-CN" altLang="en-US" sz="2000" dirty="0" smtClean="0">
                <a:solidFill>
                  <a:schemeClr val="bg1"/>
                </a:solidFill>
                <a:latin typeface="微软雅黑" pitchFamily="34" charset="-122"/>
                <a:ea typeface="微软雅黑" pitchFamily="34" charset="-122"/>
                <a:cs typeface="Tahoma" pitchFamily="34" charset="0"/>
              </a:rPr>
              <a:t>预订预约</a:t>
            </a:r>
            <a:endParaRPr lang="en-US" altLang="zh-CN" sz="2000" dirty="0" smtClean="0">
              <a:solidFill>
                <a:schemeClr val="bg1"/>
              </a:solidFill>
              <a:latin typeface="微软雅黑" pitchFamily="34" charset="-122"/>
              <a:ea typeface="微软雅黑" pitchFamily="34" charset="-122"/>
              <a:cs typeface="Tahoma" pitchFamily="34" charset="0"/>
            </a:endParaRPr>
          </a:p>
        </p:txBody>
      </p:sp>
      <p:sp>
        <p:nvSpPr>
          <p:cNvPr id="30" name="TextBox 29"/>
          <p:cNvSpPr txBox="1"/>
          <p:nvPr/>
        </p:nvSpPr>
        <p:spPr>
          <a:xfrm>
            <a:off x="2428860" y="3844357"/>
            <a:ext cx="6143668" cy="584775"/>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自定义设置订单、预约、报名、酒店</a:t>
            </a:r>
            <a:r>
              <a:rPr lang="en-US" sz="1600" dirty="0" err="1" smtClean="0">
                <a:latin typeface="微软雅黑" pitchFamily="34" charset="-122"/>
                <a:ea typeface="微软雅黑" pitchFamily="34" charset="-122"/>
              </a:rPr>
              <a:t>ktv</a:t>
            </a:r>
            <a:r>
              <a:rPr lang="zh-CN" altLang="en-US" sz="1600" dirty="0" smtClean="0">
                <a:latin typeface="微软雅黑" pitchFamily="34" charset="-122"/>
                <a:ea typeface="微软雅黑" pitchFamily="34" charset="-122"/>
              </a:rPr>
              <a:t>预订等，设置飞信可收到订单提醒，及时处理订单。</a:t>
            </a:r>
            <a:endParaRPr lang="zh-CN" altLang="en-US" sz="1600" dirty="0">
              <a:latin typeface="微软雅黑" pitchFamily="34" charset="-122"/>
              <a:ea typeface="微软雅黑" pitchFamily="34" charset="-122"/>
            </a:endParaRPr>
          </a:p>
        </p:txBody>
      </p:sp>
      <p:sp>
        <p:nvSpPr>
          <p:cNvPr id="31" name="矩形 30"/>
          <p:cNvSpPr/>
          <p:nvPr/>
        </p:nvSpPr>
        <p:spPr>
          <a:xfrm>
            <a:off x="2285984" y="4487299"/>
            <a:ext cx="6357982" cy="64294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r>
              <a:rPr lang="en-US" altLang="zh-CN" sz="2000" dirty="0" smtClean="0">
                <a:solidFill>
                  <a:schemeClr val="bg1"/>
                </a:solidFill>
                <a:latin typeface="微软雅黑" pitchFamily="34" charset="-122"/>
                <a:ea typeface="微软雅黑" pitchFamily="34" charset="-122"/>
              </a:rPr>
              <a:t> </a:t>
            </a:r>
            <a:endParaRPr lang="en-US" altLang="zh-CN" sz="2000" dirty="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32" name="矩形 31"/>
          <p:cNvSpPr/>
          <p:nvPr/>
        </p:nvSpPr>
        <p:spPr>
          <a:xfrm>
            <a:off x="714348" y="4487299"/>
            <a:ext cx="1357322" cy="6429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33" name="矩形 32"/>
          <p:cNvSpPr/>
          <p:nvPr/>
        </p:nvSpPr>
        <p:spPr>
          <a:xfrm>
            <a:off x="714348" y="4604053"/>
            <a:ext cx="1338828" cy="396583"/>
          </a:xfrm>
          <a:prstGeom prst="rect">
            <a:avLst/>
          </a:prstGeom>
        </p:spPr>
        <p:txBody>
          <a:bodyPr wrap="none">
            <a:spAutoFit/>
          </a:bodyPr>
          <a:lstStyle/>
          <a:p>
            <a:pPr lvl="0" fontAlgn="base">
              <a:lnSpc>
                <a:spcPct val="120000"/>
              </a:lnSpc>
              <a:spcBef>
                <a:spcPct val="0"/>
              </a:spcBef>
              <a:spcAft>
                <a:spcPct val="0"/>
              </a:spcAft>
            </a:pPr>
            <a:r>
              <a:rPr lang="zh-CN" altLang="en-US" dirty="0" smtClean="0">
                <a:solidFill>
                  <a:schemeClr val="bg1"/>
                </a:solidFill>
                <a:latin typeface="微软雅黑" pitchFamily="34" charset="-122"/>
                <a:ea typeface="微软雅黑" pitchFamily="34" charset="-122"/>
                <a:cs typeface="Tahoma" pitchFamily="34" charset="0"/>
              </a:rPr>
              <a:t>自定义菜单</a:t>
            </a:r>
            <a:endParaRPr lang="en-US" altLang="zh-CN" dirty="0" smtClean="0">
              <a:solidFill>
                <a:schemeClr val="bg1"/>
              </a:solidFill>
              <a:latin typeface="微软雅黑" pitchFamily="34" charset="-122"/>
              <a:ea typeface="微软雅黑" pitchFamily="34" charset="-122"/>
              <a:cs typeface="Tahoma" pitchFamily="34" charset="0"/>
            </a:endParaRPr>
          </a:p>
        </p:txBody>
      </p:sp>
      <p:sp>
        <p:nvSpPr>
          <p:cNvPr id="34" name="TextBox 33"/>
          <p:cNvSpPr txBox="1"/>
          <p:nvPr/>
        </p:nvSpPr>
        <p:spPr>
          <a:xfrm>
            <a:off x="2428860" y="4558737"/>
            <a:ext cx="6143668" cy="584775"/>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 限服务号 ）点击底部菜单就可以看相关的内容，可结合微信官网显示相关内容，体验更佳。</a:t>
            </a:r>
            <a:endParaRPr lang="zh-CN" altLang="en-US" sz="1600" dirty="0">
              <a:latin typeface="微软雅黑" pitchFamily="34" charset="-122"/>
              <a:ea typeface="微软雅黑" pitchFamily="34" charset="-122"/>
            </a:endParaRPr>
          </a:p>
        </p:txBody>
      </p:sp>
      <p:sp>
        <p:nvSpPr>
          <p:cNvPr id="35" name="矩形 34"/>
          <p:cNvSpPr/>
          <p:nvPr/>
        </p:nvSpPr>
        <p:spPr>
          <a:xfrm>
            <a:off x="2285984" y="5201679"/>
            <a:ext cx="6357982" cy="64294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r>
              <a:rPr lang="en-US" altLang="zh-CN" sz="2000" dirty="0" smtClean="0">
                <a:solidFill>
                  <a:schemeClr val="bg1"/>
                </a:solidFill>
                <a:latin typeface="微软雅黑" pitchFamily="34" charset="-122"/>
                <a:ea typeface="微软雅黑" pitchFamily="34" charset="-122"/>
              </a:rPr>
              <a:t> </a:t>
            </a:r>
            <a:endParaRPr lang="en-US" altLang="zh-CN" sz="2000" dirty="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36" name="矩形 35"/>
          <p:cNvSpPr/>
          <p:nvPr/>
        </p:nvSpPr>
        <p:spPr>
          <a:xfrm>
            <a:off x="714348" y="5201679"/>
            <a:ext cx="1357322" cy="6429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37" name="矩形 36"/>
          <p:cNvSpPr/>
          <p:nvPr/>
        </p:nvSpPr>
        <p:spPr>
          <a:xfrm>
            <a:off x="785786" y="5273117"/>
            <a:ext cx="1210588" cy="461665"/>
          </a:xfrm>
          <a:prstGeom prst="rect">
            <a:avLst/>
          </a:prstGeom>
        </p:spPr>
        <p:txBody>
          <a:bodyPr wrap="none">
            <a:spAutoFit/>
          </a:bodyPr>
          <a:lstStyle/>
          <a:p>
            <a:pPr lvl="0" fontAlgn="base">
              <a:lnSpc>
                <a:spcPct val="120000"/>
              </a:lnSpc>
              <a:spcBef>
                <a:spcPct val="0"/>
              </a:spcBef>
              <a:spcAft>
                <a:spcPct val="0"/>
              </a:spcAft>
            </a:pPr>
            <a:r>
              <a:rPr lang="zh-CN" altLang="en-US" sz="2000" dirty="0" smtClean="0">
                <a:solidFill>
                  <a:schemeClr val="bg1"/>
                </a:solidFill>
                <a:latin typeface="微软雅黑" pitchFamily="34" charset="-122"/>
                <a:ea typeface="微软雅黑" pitchFamily="34" charset="-122"/>
                <a:cs typeface="Tahoma" pitchFamily="34" charset="0"/>
              </a:rPr>
              <a:t>自动回复</a:t>
            </a:r>
            <a:endParaRPr lang="en-US" altLang="zh-CN" sz="2000" dirty="0" smtClean="0">
              <a:solidFill>
                <a:schemeClr val="bg1"/>
              </a:solidFill>
              <a:latin typeface="微软雅黑" pitchFamily="34" charset="-122"/>
              <a:ea typeface="微软雅黑" pitchFamily="34" charset="-122"/>
              <a:cs typeface="Tahoma" pitchFamily="34" charset="0"/>
            </a:endParaRPr>
          </a:p>
        </p:txBody>
      </p:sp>
      <p:sp>
        <p:nvSpPr>
          <p:cNvPr id="38" name="TextBox 37"/>
          <p:cNvSpPr txBox="1"/>
          <p:nvPr/>
        </p:nvSpPr>
        <p:spPr>
          <a:xfrm>
            <a:off x="2428860" y="5273117"/>
            <a:ext cx="6143668" cy="584775"/>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关键词自定义回复规则设置（包括文字、图文、声音、地利位置等），粉丝自助式互动体验。</a:t>
            </a:r>
            <a:endParaRPr lang="zh-CN" altLang="en-US" sz="1600" dirty="0">
              <a:latin typeface="微软雅黑" pitchFamily="34" charset="-122"/>
              <a:ea typeface="微软雅黑" pitchFamily="34" charset="-122"/>
            </a:endParaRPr>
          </a:p>
        </p:txBody>
      </p:sp>
      <p:sp>
        <p:nvSpPr>
          <p:cNvPr id="39" name="矩形 38"/>
          <p:cNvSpPr/>
          <p:nvPr/>
        </p:nvSpPr>
        <p:spPr>
          <a:xfrm>
            <a:off x="2285984" y="5916059"/>
            <a:ext cx="6357982" cy="64294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r>
              <a:rPr lang="en-US" altLang="zh-CN" sz="2000" dirty="0" smtClean="0">
                <a:solidFill>
                  <a:schemeClr val="bg1"/>
                </a:solidFill>
                <a:latin typeface="微软雅黑" pitchFamily="34" charset="-122"/>
                <a:ea typeface="微软雅黑" pitchFamily="34" charset="-122"/>
              </a:rPr>
              <a:t> </a:t>
            </a:r>
            <a:endParaRPr lang="en-US" altLang="zh-CN" sz="2000" dirty="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40" name="矩形 39"/>
          <p:cNvSpPr/>
          <p:nvPr/>
        </p:nvSpPr>
        <p:spPr>
          <a:xfrm>
            <a:off x="714348" y="5916059"/>
            <a:ext cx="1357322" cy="6429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41" name="矩形 40"/>
          <p:cNvSpPr/>
          <p:nvPr/>
        </p:nvSpPr>
        <p:spPr>
          <a:xfrm>
            <a:off x="1016853" y="5987497"/>
            <a:ext cx="697627" cy="461665"/>
          </a:xfrm>
          <a:prstGeom prst="rect">
            <a:avLst/>
          </a:prstGeom>
        </p:spPr>
        <p:txBody>
          <a:bodyPr wrap="none">
            <a:spAutoFit/>
          </a:bodyPr>
          <a:lstStyle/>
          <a:p>
            <a:pPr lvl="0" fontAlgn="base">
              <a:lnSpc>
                <a:spcPct val="120000"/>
              </a:lnSpc>
              <a:spcBef>
                <a:spcPct val="0"/>
              </a:spcBef>
              <a:spcAft>
                <a:spcPct val="0"/>
              </a:spcAft>
            </a:pPr>
            <a:r>
              <a:rPr lang="zh-CN" altLang="en-US" sz="2000" dirty="0" smtClean="0">
                <a:solidFill>
                  <a:schemeClr val="bg1"/>
                </a:solidFill>
                <a:latin typeface="微软雅黑" pitchFamily="34" charset="-122"/>
                <a:ea typeface="微软雅黑" pitchFamily="34" charset="-122"/>
                <a:cs typeface="Tahoma" pitchFamily="34" charset="0"/>
              </a:rPr>
              <a:t>其他</a:t>
            </a:r>
            <a:endParaRPr lang="en-US" altLang="zh-CN" sz="2000" dirty="0" smtClean="0">
              <a:solidFill>
                <a:schemeClr val="bg1"/>
              </a:solidFill>
              <a:latin typeface="微软雅黑" pitchFamily="34" charset="-122"/>
              <a:ea typeface="微软雅黑" pitchFamily="34" charset="-122"/>
              <a:cs typeface="Tahoma" pitchFamily="34" charset="0"/>
            </a:endParaRPr>
          </a:p>
        </p:txBody>
      </p:sp>
      <p:sp>
        <p:nvSpPr>
          <p:cNvPr id="42" name="TextBox 41"/>
          <p:cNvSpPr txBox="1"/>
          <p:nvPr/>
        </p:nvSpPr>
        <p:spPr>
          <a:xfrm>
            <a:off x="2428860" y="6090842"/>
            <a:ext cx="6143668" cy="338554"/>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更多功能不一一列举，不断完善增加中</a:t>
            </a:r>
            <a:r>
              <a:rPr lang="en-US" altLang="zh-CN"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微信营销       特色应用</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3</a:t>
            </a:r>
            <a:endParaRPr lang="zh-CN" altLang="en-US" sz="3600" dirty="0">
              <a:latin typeface="Arial Black" pitchFamily="34" charset="0"/>
              <a:ea typeface="Arial Unicode MS" pitchFamily="34" charset="-122"/>
              <a:cs typeface="Arial Unicode MS" pitchFamily="34" charset="-122"/>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1" name="Picture 1"/>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3" name="Picture 3"/>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5" name="Picture 5"/>
          <p:cNvPicPr preferRelativeResize="0">
            <a:picLocks noChangeArrowheads="1"/>
          </p:cNvPicPr>
          <p:nvPr/>
        </p:nvPicPr>
        <p:blipFill>
          <a:blip r:embed="rId2" cstate="print"/>
          <a:srcRect/>
          <a:stretch>
            <a:fillRect/>
          </a:stretch>
        </p:blipFill>
        <p:spPr bwMode="auto">
          <a:xfrm>
            <a:off x="0" y="0"/>
            <a:ext cx="6651625" cy="3429000"/>
          </a:xfrm>
          <a:custGeom>
            <a:avLst/>
            <a:gdLst/>
            <a:ahLst/>
            <a:cxnLst/>
            <a:rect l="0" t="0" r="0" b="0"/>
            <a:pathLst/>
          </a:custGeom>
          <a:solidFill>
            <a:srgbClr val="FFFFFF"/>
          </a:solidFill>
          <a:ln w="9525">
            <a:solidFill>
              <a:srgbClr val="000000"/>
            </a:solidFill>
            <a:round/>
            <a:headEnd/>
            <a:tailEnd/>
          </a:ln>
        </p:spPr>
      </p:pic>
      <p:cxnSp>
        <p:nvCxnSpPr>
          <p:cNvPr id="45" name="直接连接符 44"/>
          <p:cNvCxnSpPr/>
          <p:nvPr/>
        </p:nvCxnSpPr>
        <p:spPr>
          <a:xfrm>
            <a:off x="428596" y="2784470"/>
            <a:ext cx="8429684"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cstate="print"/>
          <a:srcRect/>
          <a:stretch>
            <a:fillRect/>
          </a:stretch>
        </p:blipFill>
        <p:spPr bwMode="auto">
          <a:xfrm>
            <a:off x="0" y="1132817"/>
            <a:ext cx="9144000" cy="54394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微信营销       活动营销</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3</a:t>
            </a:r>
            <a:endParaRPr lang="zh-CN" altLang="en-US" sz="3600" dirty="0">
              <a:latin typeface="Arial Black" pitchFamily="34" charset="0"/>
              <a:ea typeface="Arial Unicode MS" pitchFamily="34" charset="-122"/>
              <a:cs typeface="Arial Unicode MS" pitchFamily="34" charset="-122"/>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1" name="Picture 1"/>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3" name="Picture 3"/>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5" name="Picture 5"/>
          <p:cNvPicPr preferRelativeResize="0">
            <a:picLocks noChangeArrowheads="1"/>
          </p:cNvPicPr>
          <p:nvPr/>
        </p:nvPicPr>
        <p:blipFill>
          <a:blip r:embed="rId2" cstate="print"/>
          <a:srcRect/>
          <a:stretch>
            <a:fillRect/>
          </a:stretch>
        </p:blipFill>
        <p:spPr bwMode="auto">
          <a:xfrm>
            <a:off x="0" y="0"/>
            <a:ext cx="6651625" cy="3429000"/>
          </a:xfrm>
          <a:custGeom>
            <a:avLst/>
            <a:gdLst/>
            <a:ahLst/>
            <a:cxnLst/>
            <a:rect l="0" t="0" r="0" b="0"/>
            <a:pathLst/>
          </a:custGeom>
          <a:solidFill>
            <a:srgbClr val="FFFFFF"/>
          </a:solidFill>
          <a:ln w="9525">
            <a:solidFill>
              <a:srgbClr val="000000"/>
            </a:solidFill>
            <a:round/>
            <a:headEnd/>
            <a:tailEnd/>
          </a:ln>
        </p:spPr>
      </p:pic>
      <p:cxnSp>
        <p:nvCxnSpPr>
          <p:cNvPr id="45" name="直接连接符 44"/>
          <p:cNvCxnSpPr/>
          <p:nvPr/>
        </p:nvCxnSpPr>
        <p:spPr>
          <a:xfrm>
            <a:off x="428596" y="2784470"/>
            <a:ext cx="8429684"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cstate="print"/>
          <a:srcRect/>
          <a:stretch>
            <a:fillRect/>
          </a:stretch>
        </p:blipFill>
        <p:spPr bwMode="auto">
          <a:xfrm>
            <a:off x="-17611" y="1292599"/>
            <a:ext cx="9161611" cy="46367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微信营销       自定义菜单（限服务号）</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3</a:t>
            </a:r>
            <a:endParaRPr lang="zh-CN" altLang="en-US" sz="3600" dirty="0">
              <a:latin typeface="Arial Black" pitchFamily="34" charset="0"/>
              <a:ea typeface="Arial Unicode MS" pitchFamily="34" charset="-122"/>
              <a:cs typeface="Arial Unicode MS" pitchFamily="34" charset="-122"/>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1" name="Picture 1"/>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3" name="Picture 3"/>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5" name="Picture 5"/>
          <p:cNvPicPr preferRelativeResize="0">
            <a:picLocks noChangeArrowheads="1"/>
          </p:cNvPicPr>
          <p:nvPr/>
        </p:nvPicPr>
        <p:blipFill>
          <a:blip r:embed="rId2" cstate="print"/>
          <a:srcRect/>
          <a:stretch>
            <a:fillRect/>
          </a:stretch>
        </p:blipFill>
        <p:spPr bwMode="auto">
          <a:xfrm>
            <a:off x="0" y="0"/>
            <a:ext cx="6651625" cy="3429000"/>
          </a:xfrm>
          <a:custGeom>
            <a:avLst/>
            <a:gdLst/>
            <a:ahLst/>
            <a:cxnLst/>
            <a:rect l="0" t="0" r="0" b="0"/>
            <a:pathLst/>
          </a:custGeom>
          <a:solidFill>
            <a:srgbClr val="FFFFFF"/>
          </a:solidFill>
          <a:ln w="9525">
            <a:solidFill>
              <a:srgbClr val="000000"/>
            </a:solidFill>
            <a:round/>
            <a:headEnd/>
            <a:tailEnd/>
          </a:ln>
        </p:spPr>
      </p:pic>
      <p:cxnSp>
        <p:nvCxnSpPr>
          <p:cNvPr id="45" name="直接连接符 44"/>
          <p:cNvCxnSpPr/>
          <p:nvPr/>
        </p:nvCxnSpPr>
        <p:spPr>
          <a:xfrm>
            <a:off x="428596" y="2784470"/>
            <a:ext cx="8429684"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cstate="print"/>
          <a:srcRect/>
          <a:stretch>
            <a:fillRect/>
          </a:stretch>
        </p:blipFill>
        <p:spPr bwMode="auto">
          <a:xfrm>
            <a:off x="0" y="1194085"/>
            <a:ext cx="9144000" cy="53781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微信营销       会员营销</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3</a:t>
            </a:r>
            <a:endParaRPr lang="zh-CN" altLang="en-US" sz="3600" dirty="0">
              <a:latin typeface="Arial Black" pitchFamily="34" charset="0"/>
              <a:ea typeface="Arial Unicode MS" pitchFamily="34" charset="-122"/>
              <a:cs typeface="Arial Unicode MS" pitchFamily="34" charset="-122"/>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1" name="Picture 1"/>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3" name="Picture 3"/>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5" name="Picture 5"/>
          <p:cNvPicPr preferRelativeResize="0">
            <a:picLocks noChangeArrowheads="1"/>
          </p:cNvPicPr>
          <p:nvPr/>
        </p:nvPicPr>
        <p:blipFill>
          <a:blip r:embed="rId2" cstate="print"/>
          <a:srcRect/>
          <a:stretch>
            <a:fillRect/>
          </a:stretch>
        </p:blipFill>
        <p:spPr bwMode="auto">
          <a:xfrm>
            <a:off x="0" y="0"/>
            <a:ext cx="6651625" cy="3429000"/>
          </a:xfrm>
          <a:custGeom>
            <a:avLst/>
            <a:gdLst/>
            <a:ahLst/>
            <a:cxnLst/>
            <a:rect l="0" t="0" r="0" b="0"/>
            <a:pathLst/>
          </a:custGeom>
          <a:solidFill>
            <a:srgbClr val="FFFFFF"/>
          </a:solidFill>
          <a:ln w="9525">
            <a:solidFill>
              <a:srgbClr val="000000"/>
            </a:solidFill>
            <a:round/>
            <a:headEnd/>
            <a:tailEnd/>
          </a:ln>
        </p:spPr>
      </p:pic>
      <p:cxnSp>
        <p:nvCxnSpPr>
          <p:cNvPr id="45" name="直接连接符 44"/>
          <p:cNvCxnSpPr/>
          <p:nvPr/>
        </p:nvCxnSpPr>
        <p:spPr>
          <a:xfrm>
            <a:off x="428596" y="2784470"/>
            <a:ext cx="8429684"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cstate="print"/>
          <a:srcRect/>
          <a:stretch>
            <a:fillRect/>
          </a:stretch>
        </p:blipFill>
        <p:spPr bwMode="auto">
          <a:xfrm>
            <a:off x="-32" y="837316"/>
            <a:ext cx="9104230" cy="60207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微信营销       预订预约</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3</a:t>
            </a:r>
            <a:endParaRPr lang="zh-CN" altLang="en-US" sz="3600" dirty="0">
              <a:latin typeface="Arial Black" pitchFamily="34" charset="0"/>
              <a:ea typeface="Arial Unicode MS" pitchFamily="34" charset="-122"/>
              <a:cs typeface="Arial Unicode MS" pitchFamily="34" charset="-122"/>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1" name="Picture 1"/>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3" name="Picture 3"/>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5" name="Picture 5"/>
          <p:cNvPicPr preferRelativeResize="0">
            <a:picLocks noChangeArrowheads="1"/>
          </p:cNvPicPr>
          <p:nvPr/>
        </p:nvPicPr>
        <p:blipFill>
          <a:blip r:embed="rId2" cstate="print"/>
          <a:srcRect/>
          <a:stretch>
            <a:fillRect/>
          </a:stretch>
        </p:blipFill>
        <p:spPr bwMode="auto">
          <a:xfrm>
            <a:off x="0" y="0"/>
            <a:ext cx="6651625" cy="3429000"/>
          </a:xfrm>
          <a:custGeom>
            <a:avLst/>
            <a:gdLst/>
            <a:ahLst/>
            <a:cxnLst/>
            <a:rect l="0" t="0" r="0" b="0"/>
            <a:pathLst/>
          </a:custGeom>
          <a:solidFill>
            <a:srgbClr val="FFFFFF"/>
          </a:solidFill>
          <a:ln w="9525">
            <a:solidFill>
              <a:srgbClr val="000000"/>
            </a:solidFill>
            <a:round/>
            <a:headEnd/>
            <a:tailEnd/>
          </a:ln>
        </p:spPr>
      </p:pic>
      <p:cxnSp>
        <p:nvCxnSpPr>
          <p:cNvPr id="45" name="直接连接符 44"/>
          <p:cNvCxnSpPr/>
          <p:nvPr/>
        </p:nvCxnSpPr>
        <p:spPr>
          <a:xfrm>
            <a:off x="428596" y="2784470"/>
            <a:ext cx="8429684"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6626" name="Picture 2"/>
          <p:cNvPicPr>
            <a:picLocks noChangeAspect="1" noChangeArrowheads="1"/>
          </p:cNvPicPr>
          <p:nvPr/>
        </p:nvPicPr>
        <p:blipFill>
          <a:blip r:embed="rId3" cstate="print"/>
          <a:srcRect/>
          <a:stretch>
            <a:fillRect/>
          </a:stretch>
        </p:blipFill>
        <p:spPr bwMode="auto">
          <a:xfrm>
            <a:off x="0" y="929591"/>
            <a:ext cx="9144032" cy="59284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99166.com/article/UpLoadFile/UploadFile/200961093530868.jpg"/>
          <p:cNvPicPr>
            <a:picLocks noChangeAspect="1" noChangeArrowheads="1"/>
          </p:cNvPicPr>
          <p:nvPr/>
        </p:nvPicPr>
        <p:blipFill>
          <a:blip r:embed="rId2" cstate="print"/>
          <a:srcRect/>
          <a:stretch>
            <a:fillRect/>
          </a:stretch>
        </p:blipFill>
        <p:spPr bwMode="auto">
          <a:xfrm flipH="1">
            <a:off x="5214878" y="3428999"/>
            <a:ext cx="3929122" cy="3429001"/>
          </a:xfrm>
          <a:prstGeom prst="rect">
            <a:avLst/>
          </a:prstGeom>
          <a:noFill/>
        </p:spPr>
      </p:pic>
      <p:sp>
        <p:nvSpPr>
          <p:cNvPr id="11" name="圆角矩形标注 10"/>
          <p:cNvSpPr/>
          <p:nvPr/>
        </p:nvSpPr>
        <p:spPr>
          <a:xfrm>
            <a:off x="6143636" y="1643050"/>
            <a:ext cx="2571768" cy="1643074"/>
          </a:xfrm>
          <a:prstGeom prst="wedgeRoundRectCallout">
            <a:avLst>
              <a:gd name="adj1" fmla="val -5499"/>
              <a:gd name="adj2" fmla="val 71833"/>
              <a:gd name="adj3" fmla="val 16667"/>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smtClean="0">
                <a:latin typeface="微软雅黑" pitchFamily="34" charset="-122"/>
                <a:ea typeface="微软雅黑" pitchFamily="34" charset="-122"/>
              </a:rPr>
              <a:t>注册前的准备工作，很重要！ </a:t>
            </a:r>
            <a:r>
              <a:rPr lang="en-US" altLang="zh-CN"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12" name="矩形 11"/>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latin typeface="微软雅黑" pitchFamily="34" charset="-122"/>
                <a:ea typeface="微软雅黑" pitchFamily="34" charset="-122"/>
              </a:rPr>
              <a:t>  微信公众平台注册     </a:t>
            </a:r>
            <a:r>
              <a:rPr lang="en-US" sz="2000" dirty="0" smtClean="0">
                <a:latin typeface="微软雅黑" pitchFamily="34" charset="-122"/>
                <a:ea typeface="微软雅黑" pitchFamily="34" charset="-122"/>
              </a:rPr>
              <a:t>mp.weixin.qq.com</a:t>
            </a:r>
            <a:r>
              <a:rPr lang="zh-CN" altLang="en-US" sz="2000" dirty="0" smtClean="0">
                <a:latin typeface="微软雅黑" pitchFamily="34" charset="-122"/>
                <a:ea typeface="微软雅黑" pitchFamily="34" charset="-122"/>
              </a:rPr>
              <a:t>，进入微信公众平台</a:t>
            </a:r>
            <a:endParaRPr lang="zh-CN" altLang="en-US" sz="2000" dirty="0">
              <a:latin typeface="微软雅黑" pitchFamily="34" charset="-122"/>
              <a:ea typeface="微软雅黑" pitchFamily="34" charset="-122"/>
            </a:endParaRPr>
          </a:p>
        </p:txBody>
      </p:sp>
      <p:cxnSp>
        <p:nvCxnSpPr>
          <p:cNvPr id="13" name="直接连接符 12"/>
          <p:cNvCxnSpPr/>
          <p:nvPr/>
        </p:nvCxnSpPr>
        <p:spPr>
          <a:xfrm rot="5400000">
            <a:off x="3285334"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1</a:t>
            </a:r>
            <a:endParaRPr lang="zh-CN" altLang="en-US" sz="3600" dirty="0">
              <a:latin typeface="Arial Black" pitchFamily="34" charset="0"/>
              <a:ea typeface="Arial Unicode MS" pitchFamily="34" charset="-122"/>
              <a:cs typeface="Arial Unicode MS" pitchFamily="34" charset="-122"/>
            </a:endParaRPr>
          </a:p>
        </p:txBody>
      </p:sp>
      <p:sp>
        <p:nvSpPr>
          <p:cNvPr id="9" name="TextBox 8"/>
          <p:cNvSpPr txBox="1"/>
          <p:nvPr/>
        </p:nvSpPr>
        <p:spPr>
          <a:xfrm>
            <a:off x="142845" y="1500174"/>
            <a:ext cx="5929353" cy="4247317"/>
          </a:xfrm>
          <a:prstGeom prst="rect">
            <a:avLst/>
          </a:prstGeom>
          <a:noFill/>
        </p:spPr>
        <p:txBody>
          <a:bodyPr wrap="square" rtlCol="0">
            <a:spAutoFit/>
          </a:bodyPr>
          <a:lstStyle/>
          <a:p>
            <a:pPr>
              <a:lnSpc>
                <a:spcPct val="150000"/>
              </a:lnSpc>
            </a:pPr>
            <a:r>
              <a:rPr lang="zh-CN" altLang="en-US" sz="2400" b="1" dirty="0" smtClean="0">
                <a:solidFill>
                  <a:srgbClr val="FF0000"/>
                </a:solidFill>
                <a:latin typeface="微软雅黑" pitchFamily="34" charset="-122"/>
                <a:ea typeface="微软雅黑" pitchFamily="34" charset="-122"/>
              </a:rPr>
              <a:t>注册前的准备</a:t>
            </a:r>
            <a:endParaRPr lang="en-US" altLang="zh-CN" sz="2400" b="1" dirty="0" smtClean="0">
              <a:solidFill>
                <a:srgbClr val="FF0000"/>
              </a:solidFill>
              <a:latin typeface="微软雅黑" pitchFamily="34" charset="-122"/>
              <a:ea typeface="微软雅黑" pitchFamily="34" charset="-122"/>
            </a:endParaRPr>
          </a:p>
          <a:p>
            <a:r>
              <a:rPr lang="en-US" dirty="0" smtClean="0">
                <a:solidFill>
                  <a:srgbClr val="FF0000"/>
                </a:solidFill>
                <a:latin typeface="微软雅黑" pitchFamily="34" charset="-122"/>
                <a:ea typeface="微软雅黑" pitchFamily="34" charset="-122"/>
              </a:rPr>
              <a:t>1</a:t>
            </a:r>
            <a:r>
              <a:rPr lang="zh-CN" altLang="en-US" dirty="0" smtClean="0">
                <a:solidFill>
                  <a:srgbClr val="FF0000"/>
                </a:solidFill>
                <a:latin typeface="微软雅黑" pitchFamily="34" charset="-122"/>
                <a:ea typeface="微软雅黑" pitchFamily="34" charset="-122"/>
              </a:rPr>
              <a:t>、一个没有注册过公众账号的邮箱，如果是</a:t>
            </a:r>
            <a:r>
              <a:rPr lang="en-US" dirty="0" err="1" smtClean="0">
                <a:solidFill>
                  <a:srgbClr val="FF0000"/>
                </a:solidFill>
                <a:latin typeface="微软雅黑" pitchFamily="34" charset="-122"/>
                <a:ea typeface="微软雅黑" pitchFamily="34" charset="-122"/>
              </a:rPr>
              <a:t>qq</a:t>
            </a:r>
            <a:r>
              <a:rPr lang="zh-CN" altLang="en-US" dirty="0" smtClean="0">
                <a:solidFill>
                  <a:srgbClr val="FF0000"/>
                </a:solidFill>
                <a:latin typeface="微软雅黑" pitchFamily="34" charset="-122"/>
                <a:ea typeface="微软雅黑" pitchFamily="34" charset="-122"/>
              </a:rPr>
              <a:t>邮箱那么对应的</a:t>
            </a:r>
            <a:r>
              <a:rPr lang="en-US" dirty="0" err="1" smtClean="0">
                <a:solidFill>
                  <a:srgbClr val="FF0000"/>
                </a:solidFill>
                <a:latin typeface="微软雅黑" pitchFamily="34" charset="-122"/>
                <a:ea typeface="微软雅黑" pitchFamily="34" charset="-122"/>
              </a:rPr>
              <a:t>qq</a:t>
            </a:r>
            <a:r>
              <a:rPr lang="zh-CN" altLang="en-US" dirty="0" smtClean="0">
                <a:solidFill>
                  <a:srgbClr val="FF0000"/>
                </a:solidFill>
                <a:latin typeface="微软雅黑" pitchFamily="34" charset="-122"/>
                <a:ea typeface="微软雅黑" pitchFamily="34" charset="-122"/>
              </a:rPr>
              <a:t>号也要没有注册过公众账号。顺便提一下，公众账号用</a:t>
            </a:r>
            <a:r>
              <a:rPr lang="en-US" dirty="0" err="1" smtClean="0">
                <a:solidFill>
                  <a:srgbClr val="FF0000"/>
                </a:solidFill>
                <a:latin typeface="微软雅黑" pitchFamily="34" charset="-122"/>
                <a:ea typeface="微软雅黑" pitchFamily="34" charset="-122"/>
              </a:rPr>
              <a:t>gmail</a:t>
            </a:r>
            <a:r>
              <a:rPr lang="zh-CN" altLang="en-US" dirty="0" smtClean="0">
                <a:solidFill>
                  <a:srgbClr val="FF0000"/>
                </a:solidFill>
                <a:latin typeface="微软雅黑" pitchFamily="34" charset="-122"/>
                <a:ea typeface="微软雅黑" pitchFamily="34" charset="-122"/>
              </a:rPr>
              <a:t>邮箱邮箱是注册不了的，只有国内邮箱才能注册成功！</a:t>
            </a:r>
            <a:endParaRPr lang="en-US" altLang="zh-CN" dirty="0" smtClean="0">
              <a:solidFill>
                <a:srgbClr val="FF0000"/>
              </a:solidFill>
              <a:latin typeface="微软雅黑" pitchFamily="34" charset="-122"/>
              <a:ea typeface="微软雅黑" pitchFamily="34" charset="-122"/>
            </a:endParaRPr>
          </a:p>
          <a:p>
            <a:endParaRPr lang="zh-CN" altLang="en-US" dirty="0" smtClean="0">
              <a:solidFill>
                <a:srgbClr val="FF0000"/>
              </a:solidFill>
              <a:latin typeface="微软雅黑" pitchFamily="34" charset="-122"/>
              <a:ea typeface="微软雅黑" pitchFamily="34" charset="-122"/>
            </a:endParaRPr>
          </a:p>
          <a:p>
            <a:r>
              <a:rPr lang="en-US" dirty="0" smtClean="0">
                <a:solidFill>
                  <a:srgbClr val="FF0000"/>
                </a:solidFill>
                <a:latin typeface="微软雅黑" pitchFamily="34" charset="-122"/>
                <a:ea typeface="微软雅黑" pitchFamily="34" charset="-122"/>
              </a:rPr>
              <a:t>2</a:t>
            </a:r>
            <a:r>
              <a:rPr lang="zh-CN" altLang="en-US" dirty="0" smtClean="0">
                <a:solidFill>
                  <a:srgbClr val="FF0000"/>
                </a:solidFill>
                <a:latin typeface="微软雅黑" pitchFamily="34" charset="-122"/>
                <a:ea typeface="微软雅黑" pitchFamily="34" charset="-122"/>
              </a:rPr>
              <a:t>、身份证扫描件，每个身份证可以注册</a:t>
            </a:r>
            <a:r>
              <a:rPr lang="en-US" dirty="0" smtClean="0">
                <a:solidFill>
                  <a:srgbClr val="FF0000"/>
                </a:solidFill>
                <a:latin typeface="微软雅黑" pitchFamily="34" charset="-122"/>
                <a:ea typeface="微软雅黑" pitchFamily="34" charset="-122"/>
              </a:rPr>
              <a:t>5</a:t>
            </a:r>
            <a:r>
              <a:rPr lang="zh-CN" altLang="en-US" dirty="0" smtClean="0">
                <a:solidFill>
                  <a:srgbClr val="FF0000"/>
                </a:solidFill>
                <a:latin typeface="微软雅黑" pitchFamily="34" charset="-122"/>
                <a:ea typeface="微软雅黑" pitchFamily="34" charset="-122"/>
              </a:rPr>
              <a:t>个公众账号。</a:t>
            </a:r>
            <a:endParaRPr lang="en-US" altLang="zh-CN" dirty="0" smtClean="0">
              <a:solidFill>
                <a:srgbClr val="FF0000"/>
              </a:solidFill>
              <a:latin typeface="微软雅黑" pitchFamily="34" charset="-122"/>
              <a:ea typeface="微软雅黑" pitchFamily="34" charset="-122"/>
            </a:endParaRPr>
          </a:p>
          <a:p>
            <a:endParaRPr lang="zh-CN" altLang="en-US" dirty="0" smtClean="0">
              <a:solidFill>
                <a:srgbClr val="FF0000"/>
              </a:solidFill>
              <a:latin typeface="微软雅黑" pitchFamily="34" charset="-122"/>
              <a:ea typeface="微软雅黑" pitchFamily="34" charset="-122"/>
            </a:endParaRPr>
          </a:p>
          <a:p>
            <a:r>
              <a:rPr lang="en-US" dirty="0" smtClean="0">
                <a:solidFill>
                  <a:srgbClr val="FF0000"/>
                </a:solidFill>
                <a:latin typeface="微软雅黑" pitchFamily="34" charset="-122"/>
                <a:ea typeface="微软雅黑" pitchFamily="34" charset="-122"/>
              </a:rPr>
              <a:t>3</a:t>
            </a:r>
            <a:r>
              <a:rPr lang="zh-CN" altLang="en-US" dirty="0" smtClean="0">
                <a:solidFill>
                  <a:srgbClr val="FF0000"/>
                </a:solidFill>
                <a:latin typeface="微软雅黑" pitchFamily="34" charset="-122"/>
                <a:ea typeface="微软雅黑" pitchFamily="34" charset="-122"/>
              </a:rPr>
              <a:t>、手机，用来接受注册验证码，每个手机也只能验证</a:t>
            </a:r>
            <a:r>
              <a:rPr lang="en-US" dirty="0" smtClean="0">
                <a:solidFill>
                  <a:srgbClr val="FF0000"/>
                </a:solidFill>
                <a:latin typeface="微软雅黑" pitchFamily="34" charset="-122"/>
                <a:ea typeface="微软雅黑" pitchFamily="34" charset="-122"/>
              </a:rPr>
              <a:t>5</a:t>
            </a:r>
            <a:r>
              <a:rPr lang="zh-CN" altLang="en-US" dirty="0" smtClean="0">
                <a:solidFill>
                  <a:srgbClr val="FF0000"/>
                </a:solidFill>
                <a:latin typeface="微软雅黑" pitchFamily="34" charset="-122"/>
                <a:ea typeface="微软雅黑" pitchFamily="34" charset="-122"/>
              </a:rPr>
              <a:t>个公众账号。</a:t>
            </a:r>
            <a:endParaRPr lang="en-US" altLang="zh-CN" dirty="0" smtClean="0">
              <a:solidFill>
                <a:srgbClr val="FF0000"/>
              </a:solidFill>
              <a:latin typeface="微软雅黑" pitchFamily="34" charset="-122"/>
              <a:ea typeface="微软雅黑" pitchFamily="34" charset="-122"/>
            </a:endParaRPr>
          </a:p>
          <a:p>
            <a:endParaRPr lang="zh-CN" altLang="en-US" dirty="0" smtClean="0">
              <a:solidFill>
                <a:srgbClr val="FF0000"/>
              </a:solidFill>
              <a:latin typeface="微软雅黑" pitchFamily="34" charset="-122"/>
              <a:ea typeface="微软雅黑" pitchFamily="34" charset="-122"/>
            </a:endParaRPr>
          </a:p>
          <a:p>
            <a:r>
              <a:rPr lang="en-US" dirty="0" smtClean="0">
                <a:solidFill>
                  <a:srgbClr val="FF0000"/>
                </a:solidFill>
                <a:latin typeface="微软雅黑" pitchFamily="34" charset="-122"/>
                <a:ea typeface="微软雅黑" pitchFamily="34" charset="-122"/>
              </a:rPr>
              <a:t>4</a:t>
            </a:r>
            <a:r>
              <a:rPr lang="zh-CN" altLang="en-US" dirty="0" smtClean="0">
                <a:solidFill>
                  <a:srgbClr val="FF0000"/>
                </a:solidFill>
                <a:latin typeface="微软雅黑" pitchFamily="34" charset="-122"/>
                <a:ea typeface="微软雅黑" pitchFamily="34" charset="-122"/>
              </a:rPr>
              <a:t>、想好公众账号名称，非常重要，一旦申请成功名称不能修改，并且该名称最好与已获得认证的腾讯微博名称相同，等公众号到</a:t>
            </a:r>
            <a:r>
              <a:rPr lang="en-US" dirty="0" smtClean="0">
                <a:solidFill>
                  <a:srgbClr val="FF0000"/>
                </a:solidFill>
                <a:latin typeface="微软雅黑" pitchFamily="34" charset="-122"/>
                <a:ea typeface="微软雅黑" pitchFamily="34" charset="-122"/>
              </a:rPr>
              <a:t>500</a:t>
            </a:r>
            <a:r>
              <a:rPr lang="zh-CN" altLang="en-US" dirty="0" smtClean="0">
                <a:solidFill>
                  <a:srgbClr val="FF0000"/>
                </a:solidFill>
                <a:latin typeface="微软雅黑" pitchFamily="34" charset="-122"/>
                <a:ea typeface="微软雅黑" pitchFamily="34" charset="-122"/>
              </a:rPr>
              <a:t>粉丝后可以自助认证</a:t>
            </a:r>
            <a:r>
              <a:rPr lang="en-US" altLang="zh-CN" dirty="0" smtClean="0">
                <a:solidFill>
                  <a:srgbClr val="FF0000"/>
                </a:solidFill>
                <a:latin typeface="微软雅黑" pitchFamily="34" charset="-122"/>
                <a:ea typeface="微软雅黑" pitchFamily="34" charset="-122"/>
              </a:rPr>
              <a:t>……</a:t>
            </a:r>
            <a:endParaRPr lang="zh-CN" altLang="en-US"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微信营销       内容自动回复</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3</a:t>
            </a:r>
            <a:endParaRPr lang="zh-CN" altLang="en-US" sz="3600" dirty="0">
              <a:latin typeface="Arial Black" pitchFamily="34" charset="0"/>
              <a:ea typeface="Arial Unicode MS" pitchFamily="34" charset="-122"/>
              <a:cs typeface="Arial Unicode MS" pitchFamily="34" charset="-122"/>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1" name="Picture 1"/>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3" name="Picture 3"/>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5" name="Picture 5"/>
          <p:cNvPicPr preferRelativeResize="0">
            <a:picLocks noChangeArrowheads="1"/>
          </p:cNvPicPr>
          <p:nvPr/>
        </p:nvPicPr>
        <p:blipFill>
          <a:blip r:embed="rId2" cstate="print"/>
          <a:srcRect/>
          <a:stretch>
            <a:fillRect/>
          </a:stretch>
        </p:blipFill>
        <p:spPr bwMode="auto">
          <a:xfrm>
            <a:off x="0" y="0"/>
            <a:ext cx="6651625" cy="3429000"/>
          </a:xfrm>
          <a:custGeom>
            <a:avLst/>
            <a:gdLst/>
            <a:ahLst/>
            <a:cxnLst/>
            <a:rect l="0" t="0" r="0" b="0"/>
            <a:pathLst/>
          </a:custGeom>
          <a:solidFill>
            <a:srgbClr val="FFFFFF"/>
          </a:solidFill>
          <a:ln w="9525">
            <a:solidFill>
              <a:srgbClr val="000000"/>
            </a:solidFill>
            <a:round/>
            <a:headEnd/>
            <a:tailEnd/>
          </a:ln>
        </p:spPr>
      </p:pic>
      <p:cxnSp>
        <p:nvCxnSpPr>
          <p:cNvPr id="45" name="直接连接符 44"/>
          <p:cNvCxnSpPr/>
          <p:nvPr/>
        </p:nvCxnSpPr>
        <p:spPr>
          <a:xfrm>
            <a:off x="428596" y="2784470"/>
            <a:ext cx="8429684"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9697" name="Picture 1" descr="D:\My Documents\Tencent Files\1174388223\Image\@F2$L)82DTTIG}$EA8Y%PMF.jpg"/>
          <p:cNvPicPr>
            <a:picLocks noChangeAspect="1" noChangeArrowheads="1"/>
          </p:cNvPicPr>
          <p:nvPr/>
        </p:nvPicPr>
        <p:blipFill>
          <a:blip r:embed="rId3" cstate="print"/>
          <a:srcRect/>
          <a:stretch>
            <a:fillRect/>
          </a:stretch>
        </p:blipFill>
        <p:spPr bwMode="auto">
          <a:xfrm>
            <a:off x="190469" y="1714488"/>
            <a:ext cx="2524143" cy="3786214"/>
          </a:xfrm>
          <a:prstGeom prst="rect">
            <a:avLst/>
          </a:prstGeom>
          <a:noFill/>
        </p:spPr>
      </p:pic>
      <p:pic>
        <p:nvPicPr>
          <p:cNvPr id="29698" name="Picture 2" descr="D:\My Documents\Tencent Files\1174388223\Image\YYC%A1HUI)6TK}7~S@57G7R.jpg"/>
          <p:cNvPicPr>
            <a:picLocks noChangeAspect="1" noChangeArrowheads="1"/>
          </p:cNvPicPr>
          <p:nvPr/>
        </p:nvPicPr>
        <p:blipFill>
          <a:blip r:embed="rId4" cstate="print"/>
          <a:srcRect/>
          <a:stretch>
            <a:fillRect/>
          </a:stretch>
        </p:blipFill>
        <p:spPr bwMode="auto">
          <a:xfrm>
            <a:off x="3286116" y="1714488"/>
            <a:ext cx="2412645" cy="3784098"/>
          </a:xfrm>
          <a:prstGeom prst="rect">
            <a:avLst/>
          </a:prstGeom>
          <a:noFill/>
        </p:spPr>
      </p:pic>
      <p:pic>
        <p:nvPicPr>
          <p:cNvPr id="29699" name="Picture 3" descr="D:\My Documents\Tencent Files\1174388223\Image\BT2I7V`TY_WA~{QN]{GJZB0.jpg"/>
          <p:cNvPicPr>
            <a:picLocks noChangeAspect="1" noChangeArrowheads="1"/>
          </p:cNvPicPr>
          <p:nvPr/>
        </p:nvPicPr>
        <p:blipFill>
          <a:blip r:embed="rId5" cstate="print"/>
          <a:srcRect/>
          <a:stretch>
            <a:fillRect/>
          </a:stretch>
        </p:blipFill>
        <p:spPr bwMode="auto">
          <a:xfrm>
            <a:off x="6000760" y="1714488"/>
            <a:ext cx="2524143" cy="378621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微信营销       自定义</a:t>
            </a:r>
            <a:r>
              <a:rPr lang="en-US" altLang="zh-CN" sz="2400" dirty="0" smtClean="0">
                <a:latin typeface="微软雅黑" pitchFamily="34" charset="-122"/>
                <a:ea typeface="微软雅黑" pitchFamily="34" charset="-122"/>
              </a:rPr>
              <a:t>LBS</a:t>
            </a:r>
            <a:r>
              <a:rPr lang="zh-CN" altLang="en-US" sz="2400" dirty="0" smtClean="0">
                <a:latin typeface="微软雅黑" pitchFamily="34" charset="-122"/>
                <a:ea typeface="微软雅黑" pitchFamily="34" charset="-122"/>
              </a:rPr>
              <a:t>回复</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3</a:t>
            </a:r>
            <a:endParaRPr lang="zh-CN" altLang="en-US" sz="3600" dirty="0">
              <a:latin typeface="Arial Black" pitchFamily="34" charset="0"/>
              <a:ea typeface="Arial Unicode MS" pitchFamily="34" charset="-122"/>
              <a:cs typeface="Arial Unicode MS" pitchFamily="34" charset="-122"/>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1" name="Picture 1"/>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3" name="Picture 3"/>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5" name="Picture 5"/>
          <p:cNvPicPr preferRelativeResize="0">
            <a:picLocks noChangeArrowheads="1"/>
          </p:cNvPicPr>
          <p:nvPr/>
        </p:nvPicPr>
        <p:blipFill>
          <a:blip r:embed="rId2" cstate="print"/>
          <a:srcRect/>
          <a:stretch>
            <a:fillRect/>
          </a:stretch>
        </p:blipFill>
        <p:spPr bwMode="auto">
          <a:xfrm>
            <a:off x="0" y="0"/>
            <a:ext cx="6651625" cy="3429000"/>
          </a:xfrm>
          <a:custGeom>
            <a:avLst/>
            <a:gdLst/>
            <a:ahLst/>
            <a:cxnLst/>
            <a:rect l="0" t="0" r="0" b="0"/>
            <a:pathLst/>
          </a:custGeom>
          <a:solidFill>
            <a:srgbClr val="FFFFFF"/>
          </a:solidFill>
          <a:ln w="9525">
            <a:solidFill>
              <a:srgbClr val="000000"/>
            </a:solidFill>
            <a:round/>
            <a:headEnd/>
            <a:tailEnd/>
          </a:ln>
        </p:spPr>
      </p:pic>
      <p:cxnSp>
        <p:nvCxnSpPr>
          <p:cNvPr id="45" name="直接连接符 44"/>
          <p:cNvCxnSpPr/>
          <p:nvPr/>
        </p:nvCxnSpPr>
        <p:spPr>
          <a:xfrm>
            <a:off x="428596" y="2784470"/>
            <a:ext cx="8429684"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3" cstate="print"/>
          <a:srcRect/>
          <a:stretch>
            <a:fillRect/>
          </a:stretch>
        </p:blipFill>
        <p:spPr bwMode="auto">
          <a:xfrm>
            <a:off x="33338" y="966810"/>
            <a:ext cx="9077325" cy="5676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微信营销       其他功能不一一列举并在不断在完善增加中</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3</a:t>
            </a:r>
            <a:endParaRPr lang="zh-CN" altLang="en-US" sz="3600" dirty="0">
              <a:latin typeface="Arial Black" pitchFamily="34" charset="0"/>
              <a:ea typeface="Arial Unicode MS" pitchFamily="34" charset="-122"/>
              <a:cs typeface="Arial Unicode MS" pitchFamily="34" charset="-122"/>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1" name="Picture 1"/>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3" name="Picture 3"/>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5" name="Picture 5"/>
          <p:cNvPicPr preferRelativeResize="0">
            <a:picLocks noChangeArrowheads="1"/>
          </p:cNvPicPr>
          <p:nvPr/>
        </p:nvPicPr>
        <p:blipFill>
          <a:blip r:embed="rId2" cstate="print"/>
          <a:srcRect/>
          <a:stretch>
            <a:fillRect/>
          </a:stretch>
        </p:blipFill>
        <p:spPr bwMode="auto">
          <a:xfrm>
            <a:off x="0" y="0"/>
            <a:ext cx="6651625" cy="3429000"/>
          </a:xfrm>
          <a:custGeom>
            <a:avLst/>
            <a:gdLst/>
            <a:ahLst/>
            <a:cxnLst/>
            <a:rect l="0" t="0" r="0" b="0"/>
            <a:pathLst/>
          </a:custGeom>
          <a:solidFill>
            <a:srgbClr val="FFFFFF"/>
          </a:solidFill>
          <a:ln w="9525">
            <a:solidFill>
              <a:srgbClr val="000000"/>
            </a:solidFill>
            <a:round/>
            <a:headEnd/>
            <a:tailEnd/>
          </a:ln>
        </p:spPr>
      </p:pic>
      <p:cxnSp>
        <p:nvCxnSpPr>
          <p:cNvPr id="45" name="直接连接符 44"/>
          <p:cNvCxnSpPr/>
          <p:nvPr/>
        </p:nvCxnSpPr>
        <p:spPr>
          <a:xfrm>
            <a:off x="428596" y="2784470"/>
            <a:ext cx="8429684"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193" name="Picture 1"/>
          <p:cNvPicPr>
            <a:picLocks noChangeAspect="1" noChangeArrowheads="1"/>
          </p:cNvPicPr>
          <p:nvPr/>
        </p:nvPicPr>
        <p:blipFill>
          <a:blip r:embed="rId3" cstate="print"/>
          <a:srcRect/>
          <a:stretch>
            <a:fillRect/>
          </a:stretch>
        </p:blipFill>
        <p:spPr bwMode="auto">
          <a:xfrm>
            <a:off x="26620" y="1045670"/>
            <a:ext cx="9117380" cy="5812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微信营销       其他功能不一一列举并在不断在完善增加中</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3</a:t>
            </a:r>
            <a:endParaRPr lang="zh-CN" altLang="en-US" sz="3600" dirty="0">
              <a:latin typeface="Arial Black" pitchFamily="34" charset="0"/>
              <a:ea typeface="Arial Unicode MS" pitchFamily="34" charset="-122"/>
              <a:cs typeface="Arial Unicode MS" pitchFamily="34" charset="-122"/>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1" name="Picture 1"/>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3" name="Picture 3"/>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5" name="Picture 5"/>
          <p:cNvPicPr preferRelativeResize="0">
            <a:picLocks noChangeArrowheads="1"/>
          </p:cNvPicPr>
          <p:nvPr/>
        </p:nvPicPr>
        <p:blipFill>
          <a:blip r:embed="rId2" cstate="print"/>
          <a:srcRect/>
          <a:stretch>
            <a:fillRect/>
          </a:stretch>
        </p:blipFill>
        <p:spPr bwMode="auto">
          <a:xfrm>
            <a:off x="0" y="0"/>
            <a:ext cx="6651625" cy="3429000"/>
          </a:xfrm>
          <a:custGeom>
            <a:avLst/>
            <a:gdLst/>
            <a:ahLst/>
            <a:cxnLst/>
            <a:rect l="0" t="0" r="0" b="0"/>
            <a:pathLst/>
          </a:custGeom>
          <a:solidFill>
            <a:srgbClr val="FFFFFF"/>
          </a:solidFill>
          <a:ln w="9525">
            <a:solidFill>
              <a:srgbClr val="000000"/>
            </a:solidFill>
            <a:round/>
            <a:headEnd/>
            <a:tailEnd/>
          </a:ln>
        </p:spPr>
      </p:pic>
      <p:cxnSp>
        <p:nvCxnSpPr>
          <p:cNvPr id="45" name="直接连接符 44"/>
          <p:cNvCxnSpPr/>
          <p:nvPr/>
        </p:nvCxnSpPr>
        <p:spPr>
          <a:xfrm>
            <a:off x="428596" y="2784470"/>
            <a:ext cx="8429684"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169" name="Picture 1"/>
          <p:cNvPicPr>
            <a:picLocks noChangeAspect="1" noChangeArrowheads="1"/>
          </p:cNvPicPr>
          <p:nvPr/>
        </p:nvPicPr>
        <p:blipFill>
          <a:blip r:embed="rId3" cstate="print"/>
          <a:srcRect/>
          <a:stretch>
            <a:fillRect/>
          </a:stretch>
        </p:blipFill>
        <p:spPr bwMode="auto">
          <a:xfrm>
            <a:off x="19050" y="928670"/>
            <a:ext cx="9105900" cy="5819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微信营销       其他功能不一一列举并在不断在完善增加中</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3</a:t>
            </a:r>
            <a:endParaRPr lang="zh-CN" altLang="en-US" sz="3600" dirty="0">
              <a:latin typeface="Arial Black" pitchFamily="34" charset="0"/>
              <a:ea typeface="Arial Unicode MS" pitchFamily="34" charset="-122"/>
              <a:cs typeface="Arial Unicode MS" pitchFamily="34" charset="-122"/>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1" name="Picture 1"/>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3" name="Picture 3"/>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5" name="Picture 5"/>
          <p:cNvPicPr preferRelativeResize="0">
            <a:picLocks noChangeArrowheads="1"/>
          </p:cNvPicPr>
          <p:nvPr/>
        </p:nvPicPr>
        <p:blipFill>
          <a:blip r:embed="rId2" cstate="print"/>
          <a:srcRect/>
          <a:stretch>
            <a:fillRect/>
          </a:stretch>
        </p:blipFill>
        <p:spPr bwMode="auto">
          <a:xfrm>
            <a:off x="0" y="0"/>
            <a:ext cx="6651625" cy="3429000"/>
          </a:xfrm>
          <a:custGeom>
            <a:avLst/>
            <a:gdLst/>
            <a:ahLst/>
            <a:cxnLst/>
            <a:rect l="0" t="0" r="0" b="0"/>
            <a:pathLst/>
          </a:custGeom>
          <a:solidFill>
            <a:srgbClr val="FFFFFF"/>
          </a:solidFill>
          <a:ln w="9525">
            <a:solidFill>
              <a:srgbClr val="000000"/>
            </a:solidFill>
            <a:round/>
            <a:headEnd/>
            <a:tailEnd/>
          </a:ln>
        </p:spPr>
      </p:pic>
      <p:cxnSp>
        <p:nvCxnSpPr>
          <p:cNvPr id="45" name="直接连接符 44"/>
          <p:cNvCxnSpPr/>
          <p:nvPr/>
        </p:nvCxnSpPr>
        <p:spPr>
          <a:xfrm>
            <a:off x="428596" y="2784470"/>
            <a:ext cx="8429684"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145" name="Picture 1" descr="C:\Users\Administrator\AppData\Roaming\Tencent\Users\574427051\QQ\WinTemp\RichOle\CP@Q(`P)BR1QA67{~[6ANNH.jpg"/>
          <p:cNvPicPr>
            <a:picLocks noChangeAspect="1" noChangeArrowheads="1"/>
          </p:cNvPicPr>
          <p:nvPr/>
        </p:nvPicPr>
        <p:blipFill>
          <a:blip r:embed="rId3" cstate="print"/>
          <a:srcRect/>
          <a:stretch>
            <a:fillRect/>
          </a:stretch>
        </p:blipFill>
        <p:spPr bwMode="auto">
          <a:xfrm>
            <a:off x="1" y="1057298"/>
            <a:ext cx="9144000" cy="554804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6182" y="4500570"/>
            <a:ext cx="4643470" cy="825419"/>
          </a:xfrm>
          <a:prstGeom prst="rect">
            <a:avLst/>
          </a:prstGeom>
          <a:noFill/>
        </p:spPr>
        <p:txBody>
          <a:bodyPr wrap="square" rtlCol="0">
            <a:spAutoFit/>
          </a:bodyPr>
          <a:lstStyle/>
          <a:p>
            <a:pPr>
              <a:lnSpc>
                <a:spcPct val="150000"/>
              </a:lnSpc>
            </a:pPr>
            <a:r>
              <a:rPr lang="zh-CN" altLang="en-US" sz="3600" dirty="0" smtClean="0">
                <a:solidFill>
                  <a:srgbClr val="CC0000"/>
                </a:solidFill>
                <a:latin typeface="微软雅黑" pitchFamily="34" charset="-122"/>
                <a:ea typeface="微软雅黑" pitchFamily="34" charset="-122"/>
              </a:rPr>
              <a:t>微信营销</a:t>
            </a:r>
            <a:r>
              <a:rPr lang="en-US" altLang="zh-CN" sz="3600" dirty="0" smtClean="0">
                <a:solidFill>
                  <a:srgbClr val="CC0000"/>
                </a:solidFill>
                <a:latin typeface="微软雅黑" pitchFamily="34" charset="-122"/>
                <a:ea typeface="微软雅黑" pitchFamily="34" charset="-122"/>
              </a:rPr>
              <a:t>-</a:t>
            </a:r>
            <a:r>
              <a:rPr lang="zh-CN" altLang="en-US" sz="3600" dirty="0" smtClean="0">
                <a:solidFill>
                  <a:srgbClr val="CC0000"/>
                </a:solidFill>
                <a:latin typeface="微软雅黑" pitchFamily="34" charset="-122"/>
                <a:ea typeface="微软雅黑" pitchFamily="34" charset="-122"/>
              </a:rPr>
              <a:t>托管</a:t>
            </a:r>
            <a:r>
              <a:rPr lang="en-US" altLang="zh-CN" sz="3600" dirty="0" smtClean="0">
                <a:solidFill>
                  <a:srgbClr val="CC0000"/>
                </a:solidFill>
                <a:latin typeface="微软雅黑" pitchFamily="34" charset="-122"/>
                <a:ea typeface="微软雅黑" pitchFamily="34" charset="-122"/>
              </a:rPr>
              <a:t>&amp;</a:t>
            </a:r>
            <a:r>
              <a:rPr lang="zh-CN" altLang="en-US" sz="3600" dirty="0" smtClean="0">
                <a:solidFill>
                  <a:srgbClr val="CC0000"/>
                </a:solidFill>
                <a:latin typeface="微软雅黑" pitchFamily="34" charset="-122"/>
                <a:ea typeface="微软雅黑" pitchFamily="34" charset="-122"/>
              </a:rPr>
              <a:t>粉丝</a:t>
            </a:r>
            <a:endParaRPr lang="zh-CN" altLang="en-US" sz="3600" dirty="0">
              <a:solidFill>
                <a:srgbClr val="CC0000"/>
              </a:solidFill>
              <a:latin typeface="微软雅黑" pitchFamily="34" charset="-122"/>
              <a:ea typeface="微软雅黑" pitchFamily="34" charset="-122"/>
            </a:endParaRPr>
          </a:p>
        </p:txBody>
      </p:sp>
      <p:grpSp>
        <p:nvGrpSpPr>
          <p:cNvPr id="2" name="组合 5"/>
          <p:cNvGrpSpPr/>
          <p:nvPr/>
        </p:nvGrpSpPr>
        <p:grpSpPr>
          <a:xfrm>
            <a:off x="785786" y="4143380"/>
            <a:ext cx="1928826" cy="1928826"/>
            <a:chOff x="785786" y="3429000"/>
            <a:chExt cx="1928826" cy="1928826"/>
          </a:xfrm>
        </p:grpSpPr>
        <p:sp>
          <p:nvSpPr>
            <p:cNvPr id="3" name="椭圆 2"/>
            <p:cNvSpPr/>
            <p:nvPr/>
          </p:nvSpPr>
          <p:spPr>
            <a:xfrm>
              <a:off x="785786" y="3429000"/>
              <a:ext cx="1928826" cy="1928826"/>
            </a:xfrm>
            <a:prstGeom prst="ellipse">
              <a:avLst/>
            </a:prstGeom>
            <a:solidFill>
              <a:srgbClr val="FF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974616" y="3532062"/>
              <a:ext cx="1661032" cy="1754326"/>
            </a:xfrm>
            <a:prstGeom prst="rect">
              <a:avLst/>
            </a:prstGeom>
            <a:noFill/>
          </p:spPr>
          <p:txBody>
            <a:bodyPr wrap="none" rtlCol="0">
              <a:spAutoFit/>
            </a:bodyPr>
            <a:lstStyle/>
            <a:p>
              <a:r>
                <a:rPr lang="en-US" altLang="zh-CN" sz="10800" dirty="0" smtClean="0">
                  <a:solidFill>
                    <a:schemeClr val="bg1"/>
                  </a:solidFill>
                  <a:latin typeface="Impact" pitchFamily="34" charset="0"/>
                </a:rPr>
                <a:t>04</a:t>
              </a:r>
              <a:endParaRPr lang="zh-CN" altLang="en-US" sz="10800" dirty="0">
                <a:solidFill>
                  <a:schemeClr val="bg1"/>
                </a:solidFill>
                <a:latin typeface="Impact" pitchFamily="34" charset="0"/>
              </a:endParaRPr>
            </a:p>
          </p:txBody>
        </p:sp>
      </p:grpSp>
      <p:graphicFrame>
        <p:nvGraphicFramePr>
          <p:cNvPr id="13" name="图示 12"/>
          <p:cNvGraphicFramePr/>
          <p:nvPr/>
        </p:nvGraphicFramePr>
        <p:xfrm>
          <a:off x="71406" y="-381149"/>
          <a:ext cx="8352928" cy="3881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938582" y="5246787"/>
            <a:ext cx="4643470" cy="553998"/>
          </a:xfrm>
          <a:prstGeom prst="rect">
            <a:avLst/>
          </a:prstGeom>
          <a:noFill/>
        </p:spPr>
        <p:txBody>
          <a:bodyPr wrap="square" rtlCol="0">
            <a:spAutoFit/>
          </a:bodyPr>
          <a:lstStyle/>
          <a:p>
            <a:pPr>
              <a:lnSpc>
                <a:spcPct val="150000"/>
              </a:lnSpc>
            </a:pPr>
            <a:r>
              <a:rPr lang="zh-CN" altLang="en-US" sz="2000" dirty="0" smtClean="0">
                <a:solidFill>
                  <a:srgbClr val="CC0000"/>
                </a:solidFill>
                <a:latin typeface="微软雅黑" pitchFamily="34" charset="-122"/>
                <a:ea typeface="微软雅黑" pitchFamily="34" charset="-122"/>
              </a:rPr>
              <a:t>结合客户实际需求选择相应服务要求</a:t>
            </a:r>
            <a:endParaRPr lang="zh-CN" altLang="en-US" sz="2000" dirty="0">
              <a:solidFill>
                <a:srgbClr val="CC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2214546" y="1727759"/>
            <a:ext cx="6357982" cy="64294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r>
              <a:rPr lang="en-US" altLang="zh-CN" sz="2000" dirty="0" smtClean="0">
                <a:solidFill>
                  <a:schemeClr val="bg1"/>
                </a:solidFill>
                <a:latin typeface="微软雅黑" pitchFamily="34" charset="-122"/>
                <a:ea typeface="微软雅黑" pitchFamily="34" charset="-122"/>
              </a:rPr>
              <a:t> </a:t>
            </a:r>
            <a:endParaRPr lang="en-US" altLang="zh-CN" sz="2000" dirty="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微信营销           微信托管</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4</a:t>
            </a:r>
            <a:endParaRPr lang="zh-CN" altLang="en-US" sz="3600" dirty="0">
              <a:latin typeface="Arial Black" pitchFamily="34" charset="0"/>
              <a:ea typeface="Arial Unicode MS" pitchFamily="34" charset="-122"/>
              <a:cs typeface="Arial Unicode MS" pitchFamily="34" charset="-122"/>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1" name="Picture 1"/>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3" name="Picture 3"/>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5" name="Picture 5"/>
          <p:cNvPicPr preferRelativeResize="0">
            <a:picLocks noChangeArrowheads="1"/>
          </p:cNvPicPr>
          <p:nvPr/>
        </p:nvPicPr>
        <p:blipFill>
          <a:blip r:embed="rId2" cstate="print"/>
          <a:srcRect/>
          <a:stretch>
            <a:fillRect/>
          </a:stretch>
        </p:blipFill>
        <p:spPr bwMode="auto">
          <a:xfrm>
            <a:off x="0" y="0"/>
            <a:ext cx="6651625" cy="3429000"/>
          </a:xfrm>
          <a:custGeom>
            <a:avLst/>
            <a:gdLst/>
            <a:ahLst/>
            <a:cxnLst/>
            <a:rect l="0" t="0" r="0" b="0"/>
            <a:pathLst/>
          </a:custGeom>
          <a:solidFill>
            <a:srgbClr val="FFFFFF"/>
          </a:solidFill>
          <a:ln w="9525">
            <a:solidFill>
              <a:srgbClr val="000000"/>
            </a:solidFill>
            <a:round/>
            <a:headEnd/>
            <a:tailEnd/>
          </a:ln>
        </p:spPr>
      </p:pic>
      <p:sp>
        <p:nvSpPr>
          <p:cNvPr id="17" name="矩形 16"/>
          <p:cNvSpPr/>
          <p:nvPr/>
        </p:nvSpPr>
        <p:spPr>
          <a:xfrm>
            <a:off x="642910" y="1727759"/>
            <a:ext cx="1357322" cy="6429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18" name="矩形 17"/>
          <p:cNvSpPr/>
          <p:nvPr/>
        </p:nvSpPr>
        <p:spPr>
          <a:xfrm>
            <a:off x="714348" y="1799197"/>
            <a:ext cx="1210588" cy="430374"/>
          </a:xfrm>
          <a:prstGeom prst="rect">
            <a:avLst/>
          </a:prstGeom>
        </p:spPr>
        <p:txBody>
          <a:bodyPr wrap="none">
            <a:spAutoFit/>
          </a:bodyPr>
          <a:lstStyle/>
          <a:p>
            <a:pPr lvl="0" fontAlgn="base">
              <a:lnSpc>
                <a:spcPct val="120000"/>
              </a:lnSpc>
              <a:spcBef>
                <a:spcPct val="0"/>
              </a:spcBef>
              <a:spcAft>
                <a:spcPct val="0"/>
              </a:spcAft>
            </a:pPr>
            <a:r>
              <a:rPr lang="zh-CN" altLang="en-US" sz="2000" dirty="0" smtClean="0">
                <a:solidFill>
                  <a:schemeClr val="bg1"/>
                </a:solidFill>
                <a:latin typeface="微软雅黑" pitchFamily="34" charset="-122"/>
                <a:ea typeface="微软雅黑" pitchFamily="34" charset="-122"/>
                <a:cs typeface="Tahoma" pitchFamily="34" charset="0"/>
              </a:rPr>
              <a:t>消息推送</a:t>
            </a:r>
            <a:endParaRPr lang="en-US" altLang="zh-CN" sz="2000" dirty="0" smtClean="0">
              <a:solidFill>
                <a:schemeClr val="bg1"/>
              </a:solidFill>
              <a:latin typeface="微软雅黑" pitchFamily="34" charset="-122"/>
              <a:ea typeface="微软雅黑" pitchFamily="34" charset="-122"/>
              <a:cs typeface="Tahoma" pitchFamily="34" charset="0"/>
            </a:endParaRPr>
          </a:p>
        </p:txBody>
      </p:sp>
      <p:sp>
        <p:nvSpPr>
          <p:cNvPr id="20" name="TextBox 19"/>
          <p:cNvSpPr txBox="1"/>
          <p:nvPr/>
        </p:nvSpPr>
        <p:spPr>
          <a:xfrm>
            <a:off x="2357422" y="1799197"/>
            <a:ext cx="6143668" cy="584775"/>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包括企业动态、新品上市、活动促销和相关行业资讯等图文消息、内容的撰稿与推送。</a:t>
            </a:r>
            <a:endParaRPr lang="zh-CN" altLang="en-US" sz="1600" dirty="0">
              <a:latin typeface="微软雅黑" pitchFamily="34" charset="-122"/>
              <a:ea typeface="微软雅黑" pitchFamily="34" charset="-122"/>
            </a:endParaRPr>
          </a:p>
        </p:txBody>
      </p:sp>
      <p:sp>
        <p:nvSpPr>
          <p:cNvPr id="23" name="矩形 22"/>
          <p:cNvSpPr/>
          <p:nvPr/>
        </p:nvSpPr>
        <p:spPr>
          <a:xfrm>
            <a:off x="2214546" y="2442139"/>
            <a:ext cx="6357982" cy="64294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r>
              <a:rPr lang="en-US" altLang="zh-CN" sz="2000" dirty="0" smtClean="0">
                <a:solidFill>
                  <a:schemeClr val="bg1"/>
                </a:solidFill>
                <a:latin typeface="微软雅黑" pitchFamily="34" charset="-122"/>
                <a:ea typeface="微软雅黑" pitchFamily="34" charset="-122"/>
              </a:rPr>
              <a:t> </a:t>
            </a:r>
            <a:endParaRPr lang="en-US" altLang="zh-CN" sz="2000" dirty="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24" name="矩形 23"/>
          <p:cNvSpPr/>
          <p:nvPr/>
        </p:nvSpPr>
        <p:spPr>
          <a:xfrm>
            <a:off x="642910" y="2442139"/>
            <a:ext cx="1357322" cy="6429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25" name="矩形 24"/>
          <p:cNvSpPr/>
          <p:nvPr/>
        </p:nvSpPr>
        <p:spPr>
          <a:xfrm>
            <a:off x="714348" y="2513577"/>
            <a:ext cx="1210588" cy="430374"/>
          </a:xfrm>
          <a:prstGeom prst="rect">
            <a:avLst/>
          </a:prstGeom>
        </p:spPr>
        <p:txBody>
          <a:bodyPr wrap="none">
            <a:spAutoFit/>
          </a:bodyPr>
          <a:lstStyle/>
          <a:p>
            <a:pPr lvl="0" fontAlgn="base">
              <a:lnSpc>
                <a:spcPct val="120000"/>
              </a:lnSpc>
              <a:spcBef>
                <a:spcPct val="0"/>
              </a:spcBef>
              <a:spcAft>
                <a:spcPct val="0"/>
              </a:spcAft>
            </a:pPr>
            <a:r>
              <a:rPr lang="zh-CN" altLang="en-US" sz="2000" dirty="0" smtClean="0">
                <a:solidFill>
                  <a:schemeClr val="bg1"/>
                </a:solidFill>
                <a:latin typeface="微软雅黑" pitchFamily="34" charset="-122"/>
                <a:ea typeface="微软雅黑" pitchFamily="34" charset="-122"/>
                <a:cs typeface="Tahoma" pitchFamily="34" charset="0"/>
              </a:rPr>
              <a:t>活动发布</a:t>
            </a:r>
            <a:endParaRPr lang="en-US" altLang="zh-CN" sz="2000" dirty="0" smtClean="0">
              <a:solidFill>
                <a:schemeClr val="bg1"/>
              </a:solidFill>
              <a:latin typeface="微软雅黑" pitchFamily="34" charset="-122"/>
              <a:ea typeface="微软雅黑" pitchFamily="34" charset="-122"/>
              <a:cs typeface="Tahoma" pitchFamily="34" charset="0"/>
            </a:endParaRPr>
          </a:p>
        </p:txBody>
      </p:sp>
      <p:sp>
        <p:nvSpPr>
          <p:cNvPr id="26" name="TextBox 25"/>
          <p:cNvSpPr txBox="1"/>
          <p:nvPr/>
        </p:nvSpPr>
        <p:spPr>
          <a:xfrm>
            <a:off x="2357422" y="2513577"/>
            <a:ext cx="6143668" cy="584775"/>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为企业策划活动与奖品游戏规则的设置，并同步进行线上推广，指导客户线下宣传。</a:t>
            </a:r>
            <a:endParaRPr lang="zh-CN" altLang="en-US" sz="1600" dirty="0">
              <a:latin typeface="微软雅黑" pitchFamily="34" charset="-122"/>
              <a:ea typeface="微软雅黑" pitchFamily="34" charset="-122"/>
            </a:endParaRPr>
          </a:p>
        </p:txBody>
      </p:sp>
      <p:sp>
        <p:nvSpPr>
          <p:cNvPr id="27" name="矩形 26"/>
          <p:cNvSpPr/>
          <p:nvPr/>
        </p:nvSpPr>
        <p:spPr>
          <a:xfrm>
            <a:off x="2214546" y="3143248"/>
            <a:ext cx="6357982" cy="64294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r>
              <a:rPr lang="en-US" altLang="zh-CN" sz="2000" dirty="0" smtClean="0">
                <a:solidFill>
                  <a:schemeClr val="bg1"/>
                </a:solidFill>
                <a:latin typeface="微软雅黑" pitchFamily="34" charset="-122"/>
                <a:ea typeface="微软雅黑" pitchFamily="34" charset="-122"/>
              </a:rPr>
              <a:t> </a:t>
            </a:r>
            <a:endParaRPr lang="en-US" altLang="zh-CN" sz="2000" dirty="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28" name="矩形 27"/>
          <p:cNvSpPr/>
          <p:nvPr/>
        </p:nvSpPr>
        <p:spPr>
          <a:xfrm>
            <a:off x="642910" y="3143248"/>
            <a:ext cx="1357322" cy="6429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29" name="矩形 28"/>
          <p:cNvSpPr/>
          <p:nvPr/>
        </p:nvSpPr>
        <p:spPr>
          <a:xfrm>
            <a:off x="714348" y="3214686"/>
            <a:ext cx="1210588" cy="430374"/>
          </a:xfrm>
          <a:prstGeom prst="rect">
            <a:avLst/>
          </a:prstGeom>
        </p:spPr>
        <p:txBody>
          <a:bodyPr wrap="none">
            <a:spAutoFit/>
          </a:bodyPr>
          <a:lstStyle/>
          <a:p>
            <a:pPr lvl="0" fontAlgn="base">
              <a:lnSpc>
                <a:spcPct val="120000"/>
              </a:lnSpc>
              <a:spcBef>
                <a:spcPct val="0"/>
              </a:spcBef>
              <a:spcAft>
                <a:spcPct val="0"/>
              </a:spcAft>
            </a:pPr>
            <a:r>
              <a:rPr lang="zh-CN" altLang="en-US" sz="2000" dirty="0" smtClean="0">
                <a:solidFill>
                  <a:schemeClr val="bg1"/>
                </a:solidFill>
                <a:latin typeface="微软雅黑" pitchFamily="34" charset="-122"/>
                <a:ea typeface="微软雅黑" pitchFamily="34" charset="-122"/>
                <a:cs typeface="Tahoma" pitchFamily="34" charset="0"/>
              </a:rPr>
              <a:t>粉丝提升</a:t>
            </a:r>
            <a:endParaRPr lang="en-US" altLang="zh-CN" sz="2000" dirty="0" smtClean="0">
              <a:solidFill>
                <a:schemeClr val="bg1"/>
              </a:solidFill>
              <a:latin typeface="微软雅黑" pitchFamily="34" charset="-122"/>
              <a:ea typeface="微软雅黑" pitchFamily="34" charset="-122"/>
              <a:cs typeface="Tahoma" pitchFamily="34" charset="0"/>
            </a:endParaRPr>
          </a:p>
        </p:txBody>
      </p:sp>
      <p:sp>
        <p:nvSpPr>
          <p:cNvPr id="30" name="TextBox 29"/>
          <p:cNvSpPr txBox="1"/>
          <p:nvPr/>
        </p:nvSpPr>
        <p:spPr>
          <a:xfrm>
            <a:off x="2357422" y="3299395"/>
            <a:ext cx="6143668" cy="338554"/>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通过线上推广和客户线下宣传一起配合，帮助增加微信粉丝。</a:t>
            </a:r>
            <a:endParaRPr lang="zh-CN" altLang="en-US" sz="1600" dirty="0">
              <a:latin typeface="微软雅黑" pitchFamily="34" charset="-122"/>
              <a:ea typeface="微软雅黑" pitchFamily="34" charset="-122"/>
            </a:endParaRPr>
          </a:p>
        </p:txBody>
      </p:sp>
      <p:sp>
        <p:nvSpPr>
          <p:cNvPr id="31" name="矩形 30"/>
          <p:cNvSpPr/>
          <p:nvPr/>
        </p:nvSpPr>
        <p:spPr>
          <a:xfrm>
            <a:off x="2214546" y="3857628"/>
            <a:ext cx="6357982" cy="64294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r>
              <a:rPr lang="en-US" altLang="zh-CN" sz="2000" dirty="0" smtClean="0">
                <a:solidFill>
                  <a:schemeClr val="bg1"/>
                </a:solidFill>
                <a:latin typeface="微软雅黑" pitchFamily="34" charset="-122"/>
                <a:ea typeface="微软雅黑" pitchFamily="34" charset="-122"/>
              </a:rPr>
              <a:t> </a:t>
            </a:r>
            <a:endParaRPr lang="en-US" altLang="zh-CN" sz="2000" dirty="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32" name="矩形 31"/>
          <p:cNvSpPr/>
          <p:nvPr/>
        </p:nvSpPr>
        <p:spPr>
          <a:xfrm>
            <a:off x="642910" y="3857628"/>
            <a:ext cx="1357322" cy="6429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34" name="TextBox 33"/>
          <p:cNvSpPr txBox="1"/>
          <p:nvPr/>
        </p:nvSpPr>
        <p:spPr>
          <a:xfrm>
            <a:off x="2357422" y="3929066"/>
            <a:ext cx="6143668" cy="584775"/>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微信官网日常更新与维护，粉丝日常互动，客户投诉等重要信息，及时反馈给企业负责人。</a:t>
            </a:r>
            <a:endParaRPr lang="zh-CN" altLang="en-US" sz="1600" dirty="0">
              <a:latin typeface="微软雅黑" pitchFamily="34" charset="-122"/>
              <a:ea typeface="微软雅黑" pitchFamily="34" charset="-122"/>
            </a:endParaRPr>
          </a:p>
        </p:txBody>
      </p:sp>
      <p:sp>
        <p:nvSpPr>
          <p:cNvPr id="35" name="矩形 34"/>
          <p:cNvSpPr/>
          <p:nvPr/>
        </p:nvSpPr>
        <p:spPr>
          <a:xfrm>
            <a:off x="2214546" y="4572008"/>
            <a:ext cx="6357982" cy="64294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r>
              <a:rPr lang="en-US" altLang="zh-CN" sz="2000" dirty="0" smtClean="0">
                <a:solidFill>
                  <a:schemeClr val="bg1"/>
                </a:solidFill>
                <a:latin typeface="微软雅黑" pitchFamily="34" charset="-122"/>
                <a:ea typeface="微软雅黑" pitchFamily="34" charset="-122"/>
              </a:rPr>
              <a:t> </a:t>
            </a:r>
            <a:endParaRPr lang="en-US" altLang="zh-CN" sz="2000" dirty="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36" name="矩形 35"/>
          <p:cNvSpPr/>
          <p:nvPr/>
        </p:nvSpPr>
        <p:spPr>
          <a:xfrm>
            <a:off x="642910" y="4572008"/>
            <a:ext cx="1357322" cy="6429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37" name="矩形 36"/>
          <p:cNvSpPr/>
          <p:nvPr/>
        </p:nvSpPr>
        <p:spPr>
          <a:xfrm>
            <a:off x="714348" y="4643446"/>
            <a:ext cx="1210588" cy="430374"/>
          </a:xfrm>
          <a:prstGeom prst="rect">
            <a:avLst/>
          </a:prstGeom>
        </p:spPr>
        <p:txBody>
          <a:bodyPr wrap="none">
            <a:spAutoFit/>
          </a:bodyPr>
          <a:lstStyle/>
          <a:p>
            <a:pPr lvl="0" fontAlgn="base">
              <a:lnSpc>
                <a:spcPct val="120000"/>
              </a:lnSpc>
              <a:spcBef>
                <a:spcPct val="0"/>
              </a:spcBef>
              <a:spcAft>
                <a:spcPct val="0"/>
              </a:spcAft>
            </a:pPr>
            <a:r>
              <a:rPr lang="zh-CN" altLang="en-US" sz="2000" dirty="0" smtClean="0">
                <a:solidFill>
                  <a:schemeClr val="bg1"/>
                </a:solidFill>
                <a:latin typeface="微软雅黑" pitchFamily="34" charset="-122"/>
                <a:ea typeface="微软雅黑" pitchFamily="34" charset="-122"/>
                <a:cs typeface="Tahoma" pitchFamily="34" charset="0"/>
              </a:rPr>
              <a:t>微博同步</a:t>
            </a:r>
            <a:endParaRPr lang="en-US" altLang="zh-CN" sz="2000" dirty="0" smtClean="0">
              <a:solidFill>
                <a:schemeClr val="bg1"/>
              </a:solidFill>
              <a:latin typeface="微软雅黑" pitchFamily="34" charset="-122"/>
              <a:ea typeface="微软雅黑" pitchFamily="34" charset="-122"/>
              <a:cs typeface="Tahoma" pitchFamily="34" charset="0"/>
            </a:endParaRPr>
          </a:p>
        </p:txBody>
      </p:sp>
      <p:sp>
        <p:nvSpPr>
          <p:cNvPr id="38" name="TextBox 37"/>
          <p:cNvSpPr txBox="1"/>
          <p:nvPr/>
        </p:nvSpPr>
        <p:spPr>
          <a:xfrm>
            <a:off x="2357422" y="4643446"/>
            <a:ext cx="6143668" cy="584775"/>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微信活动推广、微信官网重要新闻、在官方微博同步发布，让微博微信联动起来。</a:t>
            </a:r>
            <a:endParaRPr lang="zh-CN" altLang="en-US" sz="1600" dirty="0">
              <a:latin typeface="微软雅黑" pitchFamily="34" charset="-122"/>
              <a:ea typeface="微软雅黑" pitchFamily="34" charset="-122"/>
            </a:endParaRPr>
          </a:p>
        </p:txBody>
      </p:sp>
      <p:sp>
        <p:nvSpPr>
          <p:cNvPr id="39" name="矩形 38"/>
          <p:cNvSpPr/>
          <p:nvPr/>
        </p:nvSpPr>
        <p:spPr>
          <a:xfrm>
            <a:off x="2214546" y="5286388"/>
            <a:ext cx="6357982" cy="64294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r>
              <a:rPr lang="en-US" altLang="zh-CN" sz="2000" dirty="0" smtClean="0">
                <a:solidFill>
                  <a:schemeClr val="bg1"/>
                </a:solidFill>
                <a:latin typeface="微软雅黑" pitchFamily="34" charset="-122"/>
                <a:ea typeface="微软雅黑" pitchFamily="34" charset="-122"/>
              </a:rPr>
              <a:t> </a:t>
            </a:r>
            <a:endParaRPr lang="en-US" altLang="zh-CN" sz="2000" dirty="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40" name="矩形 39"/>
          <p:cNvSpPr/>
          <p:nvPr/>
        </p:nvSpPr>
        <p:spPr>
          <a:xfrm>
            <a:off x="642910" y="5286388"/>
            <a:ext cx="1357322" cy="6429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dirty="0" smtClean="0">
              <a:solidFill>
                <a:schemeClr val="bg1"/>
              </a:solidFill>
              <a:latin typeface="微软雅黑" pitchFamily="34" charset="-122"/>
              <a:ea typeface="微软雅黑" pitchFamily="34" charset="-122"/>
            </a:endParaRPr>
          </a:p>
          <a:p>
            <a:endParaRPr lang="en-US" altLang="zh-CN" sz="2800" dirty="0" smtClean="0">
              <a:solidFill>
                <a:schemeClr val="bg1"/>
              </a:solidFill>
              <a:latin typeface="微软雅黑" pitchFamily="34" charset="-122"/>
              <a:ea typeface="微软雅黑" pitchFamily="34" charset="-122"/>
            </a:endParaRPr>
          </a:p>
          <a:p>
            <a:endParaRPr lang="zh-CN" altLang="en-US" sz="2800" dirty="0">
              <a:solidFill>
                <a:schemeClr val="bg1"/>
              </a:solidFill>
              <a:latin typeface="微软雅黑" pitchFamily="34" charset="-122"/>
              <a:ea typeface="微软雅黑" pitchFamily="34" charset="-122"/>
            </a:endParaRPr>
          </a:p>
        </p:txBody>
      </p:sp>
      <p:sp>
        <p:nvSpPr>
          <p:cNvPr id="41" name="矩形 40"/>
          <p:cNvSpPr/>
          <p:nvPr/>
        </p:nvSpPr>
        <p:spPr>
          <a:xfrm>
            <a:off x="945415" y="5357826"/>
            <a:ext cx="697627" cy="461665"/>
          </a:xfrm>
          <a:prstGeom prst="rect">
            <a:avLst/>
          </a:prstGeom>
        </p:spPr>
        <p:txBody>
          <a:bodyPr wrap="none">
            <a:spAutoFit/>
          </a:bodyPr>
          <a:lstStyle/>
          <a:p>
            <a:pPr lvl="0" fontAlgn="base">
              <a:lnSpc>
                <a:spcPct val="120000"/>
              </a:lnSpc>
              <a:spcBef>
                <a:spcPct val="0"/>
              </a:spcBef>
              <a:spcAft>
                <a:spcPct val="0"/>
              </a:spcAft>
            </a:pPr>
            <a:r>
              <a:rPr lang="zh-CN" altLang="en-US" sz="2000" dirty="0" smtClean="0">
                <a:solidFill>
                  <a:schemeClr val="bg1"/>
                </a:solidFill>
                <a:latin typeface="微软雅黑" pitchFamily="34" charset="-122"/>
                <a:ea typeface="微软雅黑" pitchFamily="34" charset="-122"/>
                <a:cs typeface="Tahoma" pitchFamily="34" charset="0"/>
              </a:rPr>
              <a:t>其他</a:t>
            </a:r>
            <a:endParaRPr lang="en-US" altLang="zh-CN" sz="2000" dirty="0" smtClean="0">
              <a:solidFill>
                <a:schemeClr val="bg1"/>
              </a:solidFill>
              <a:latin typeface="微软雅黑" pitchFamily="34" charset="-122"/>
              <a:ea typeface="微软雅黑" pitchFamily="34" charset="-122"/>
              <a:cs typeface="Tahoma" pitchFamily="34" charset="0"/>
            </a:endParaRPr>
          </a:p>
        </p:txBody>
      </p:sp>
      <p:sp>
        <p:nvSpPr>
          <p:cNvPr id="42" name="TextBox 41"/>
          <p:cNvSpPr txBox="1"/>
          <p:nvPr/>
        </p:nvSpPr>
        <p:spPr>
          <a:xfrm>
            <a:off x="2357422" y="5461171"/>
            <a:ext cx="6143668" cy="338554"/>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根据客户需求而定</a:t>
            </a:r>
            <a:r>
              <a:rPr lang="en-US" altLang="zh-CN"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p:txBody>
      </p:sp>
      <p:sp>
        <p:nvSpPr>
          <p:cNvPr id="43" name="矩形 42"/>
          <p:cNvSpPr/>
          <p:nvPr/>
        </p:nvSpPr>
        <p:spPr>
          <a:xfrm>
            <a:off x="714348" y="3980738"/>
            <a:ext cx="1210588" cy="461665"/>
          </a:xfrm>
          <a:prstGeom prst="rect">
            <a:avLst/>
          </a:prstGeom>
        </p:spPr>
        <p:txBody>
          <a:bodyPr wrap="none">
            <a:spAutoFit/>
          </a:bodyPr>
          <a:lstStyle/>
          <a:p>
            <a:pPr lvl="0" fontAlgn="base">
              <a:lnSpc>
                <a:spcPct val="120000"/>
              </a:lnSpc>
              <a:spcBef>
                <a:spcPct val="0"/>
              </a:spcBef>
              <a:spcAft>
                <a:spcPct val="0"/>
              </a:spcAft>
            </a:pPr>
            <a:r>
              <a:rPr lang="zh-CN" altLang="en-US" sz="2000" dirty="0" smtClean="0">
                <a:solidFill>
                  <a:schemeClr val="bg1"/>
                </a:solidFill>
                <a:latin typeface="微软雅黑" pitchFamily="34" charset="-122"/>
                <a:ea typeface="微软雅黑" pitchFamily="34" charset="-122"/>
                <a:cs typeface="Tahoma" pitchFamily="34" charset="0"/>
              </a:rPr>
              <a:t>日常维护</a:t>
            </a:r>
            <a:endParaRPr lang="en-US" altLang="zh-CN" sz="2000" dirty="0" smtClean="0">
              <a:solidFill>
                <a:schemeClr val="bg1"/>
              </a:solidFill>
              <a:latin typeface="微软雅黑" pitchFamily="34" charset="-122"/>
              <a:ea typeface="微软雅黑" pitchFamily="34" charset="-122"/>
              <a:cs typeface="Tahoma"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微信营销        消息推送</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4</a:t>
            </a:r>
            <a:endParaRPr lang="zh-CN" altLang="en-US" sz="3600" dirty="0">
              <a:latin typeface="Arial Black" pitchFamily="34" charset="0"/>
              <a:ea typeface="Arial Unicode MS" pitchFamily="34" charset="-122"/>
              <a:cs typeface="Arial Unicode MS" pitchFamily="34" charset="-122"/>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1" name="Picture 1"/>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3" name="Picture 3"/>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5" name="Picture 5"/>
          <p:cNvPicPr preferRelativeResize="0">
            <a:picLocks noChangeArrowheads="1"/>
          </p:cNvPicPr>
          <p:nvPr/>
        </p:nvPicPr>
        <p:blipFill>
          <a:blip r:embed="rId2" cstate="print"/>
          <a:srcRect/>
          <a:stretch>
            <a:fillRect/>
          </a:stretch>
        </p:blipFill>
        <p:spPr bwMode="auto">
          <a:xfrm>
            <a:off x="0" y="0"/>
            <a:ext cx="6651625" cy="3429000"/>
          </a:xfrm>
          <a:custGeom>
            <a:avLst/>
            <a:gdLst/>
            <a:ahLst/>
            <a:cxnLst/>
            <a:rect l="0" t="0" r="0" b="0"/>
            <a:pathLst/>
          </a:custGeom>
          <a:solidFill>
            <a:srgbClr val="FFFFFF"/>
          </a:solidFill>
          <a:ln w="9525">
            <a:solidFill>
              <a:srgbClr val="000000"/>
            </a:solidFill>
            <a:round/>
            <a:headEnd/>
            <a:tailEnd/>
          </a:ln>
        </p:spPr>
      </p:pic>
      <p:cxnSp>
        <p:nvCxnSpPr>
          <p:cNvPr id="45" name="直接连接符 44"/>
          <p:cNvCxnSpPr/>
          <p:nvPr/>
        </p:nvCxnSpPr>
        <p:spPr>
          <a:xfrm>
            <a:off x="428596" y="2784470"/>
            <a:ext cx="8429684"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8673" name="Picture 1" descr="C:\Documents and Settings\Administrator\Application Data\Tencent\Users\1174388223\QQ\WinTemp\RichOle\W359)RE5_Y%4`2O[44_405U.jpg"/>
          <p:cNvPicPr>
            <a:picLocks noChangeAspect="1" noChangeArrowheads="1"/>
          </p:cNvPicPr>
          <p:nvPr/>
        </p:nvPicPr>
        <p:blipFill>
          <a:blip r:embed="rId3" cstate="print"/>
          <a:srcRect/>
          <a:stretch>
            <a:fillRect/>
          </a:stretch>
        </p:blipFill>
        <p:spPr bwMode="auto">
          <a:xfrm>
            <a:off x="500034" y="1571612"/>
            <a:ext cx="3155437" cy="3905244"/>
          </a:xfrm>
          <a:prstGeom prst="rect">
            <a:avLst/>
          </a:prstGeom>
          <a:noFill/>
          <a:effectLst>
            <a:outerShdw blurRad="76200" dir="18900000" sy="23000" kx="-1200000" algn="bl" rotWithShape="0">
              <a:prstClr val="black">
                <a:alpha val="20000"/>
              </a:prstClr>
            </a:outerShdw>
          </a:effectLst>
        </p:spPr>
      </p:pic>
      <p:pic>
        <p:nvPicPr>
          <p:cNvPr id="28674" name="Picture 2" descr="D:\My Documents\Tencent Files\1174388223\Image\Y04Y7E)}QTS{4IBOFG({PEP.jpg"/>
          <p:cNvPicPr>
            <a:picLocks noChangeAspect="1" noChangeArrowheads="1"/>
          </p:cNvPicPr>
          <p:nvPr/>
        </p:nvPicPr>
        <p:blipFill>
          <a:blip r:embed="rId4" cstate="print"/>
          <a:srcRect/>
          <a:stretch>
            <a:fillRect/>
          </a:stretch>
        </p:blipFill>
        <p:spPr bwMode="auto">
          <a:xfrm>
            <a:off x="4786314" y="1643050"/>
            <a:ext cx="2970256" cy="2962271"/>
          </a:xfrm>
          <a:prstGeom prst="rect">
            <a:avLst/>
          </a:prstGeom>
          <a:noFill/>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微信营销        活动发布</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线下二维码同步宣传指导</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4</a:t>
            </a:r>
            <a:endParaRPr lang="zh-CN" altLang="en-US" sz="3600" dirty="0">
              <a:latin typeface="Arial Black" pitchFamily="34" charset="0"/>
              <a:ea typeface="Arial Unicode MS" pitchFamily="34" charset="-122"/>
              <a:cs typeface="Arial Unicode MS" pitchFamily="34" charset="-122"/>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1" name="Picture 1"/>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3" name="Picture 3"/>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5" name="Picture 5"/>
          <p:cNvPicPr preferRelativeResize="0">
            <a:picLocks noChangeArrowheads="1"/>
          </p:cNvPicPr>
          <p:nvPr/>
        </p:nvPicPr>
        <p:blipFill>
          <a:blip r:embed="rId2" cstate="print"/>
          <a:srcRect/>
          <a:stretch>
            <a:fillRect/>
          </a:stretch>
        </p:blipFill>
        <p:spPr bwMode="auto">
          <a:xfrm>
            <a:off x="0" y="0"/>
            <a:ext cx="6651625" cy="3429000"/>
          </a:xfrm>
          <a:custGeom>
            <a:avLst/>
            <a:gdLst/>
            <a:ahLst/>
            <a:cxnLst/>
            <a:rect l="0" t="0" r="0" b="0"/>
            <a:pathLst/>
          </a:custGeom>
          <a:solidFill>
            <a:srgbClr val="FFFFFF"/>
          </a:solidFill>
          <a:ln w="9525">
            <a:solidFill>
              <a:srgbClr val="000000"/>
            </a:solidFill>
            <a:round/>
            <a:headEnd/>
            <a:tailEnd/>
          </a:ln>
        </p:spPr>
      </p:pic>
      <p:cxnSp>
        <p:nvCxnSpPr>
          <p:cNvPr id="45" name="直接连接符 44"/>
          <p:cNvCxnSpPr/>
          <p:nvPr/>
        </p:nvCxnSpPr>
        <p:spPr>
          <a:xfrm>
            <a:off x="428596" y="2784470"/>
            <a:ext cx="8429684"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3489" name="Picture 1"/>
          <p:cNvPicPr>
            <a:picLocks noChangeAspect="1" noChangeArrowheads="1"/>
          </p:cNvPicPr>
          <p:nvPr/>
        </p:nvPicPr>
        <p:blipFill>
          <a:blip r:embed="rId3" cstate="print"/>
          <a:srcRect/>
          <a:stretch>
            <a:fillRect/>
          </a:stretch>
        </p:blipFill>
        <p:spPr bwMode="auto">
          <a:xfrm>
            <a:off x="-32" y="985839"/>
            <a:ext cx="9090468" cy="55864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微信营销       活动发布</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线上各种渠道同步推广</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4</a:t>
            </a:r>
            <a:endParaRPr lang="zh-CN" altLang="en-US" sz="3600" dirty="0">
              <a:latin typeface="Arial Black" pitchFamily="34" charset="0"/>
              <a:ea typeface="Arial Unicode MS" pitchFamily="34" charset="-122"/>
              <a:cs typeface="Arial Unicode MS" pitchFamily="34" charset="-122"/>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1" name="Picture 1"/>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3" name="Picture 3"/>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5" name="Picture 5"/>
          <p:cNvPicPr preferRelativeResize="0">
            <a:picLocks noChangeArrowheads="1"/>
          </p:cNvPicPr>
          <p:nvPr/>
        </p:nvPicPr>
        <p:blipFill>
          <a:blip r:embed="rId2" cstate="print"/>
          <a:srcRect/>
          <a:stretch>
            <a:fillRect/>
          </a:stretch>
        </p:blipFill>
        <p:spPr bwMode="auto">
          <a:xfrm>
            <a:off x="0" y="0"/>
            <a:ext cx="6651625" cy="3429000"/>
          </a:xfrm>
          <a:custGeom>
            <a:avLst/>
            <a:gdLst/>
            <a:ahLst/>
            <a:cxnLst/>
            <a:rect l="0" t="0" r="0" b="0"/>
            <a:pathLst/>
          </a:custGeom>
          <a:solidFill>
            <a:srgbClr val="FFFFFF"/>
          </a:solidFill>
          <a:ln w="9525">
            <a:solidFill>
              <a:srgbClr val="000000"/>
            </a:solidFill>
            <a:round/>
            <a:headEnd/>
            <a:tailEnd/>
          </a:ln>
        </p:spPr>
      </p:pic>
      <p:cxnSp>
        <p:nvCxnSpPr>
          <p:cNvPr id="45" name="直接连接符 44"/>
          <p:cNvCxnSpPr/>
          <p:nvPr/>
        </p:nvCxnSpPr>
        <p:spPr>
          <a:xfrm>
            <a:off x="428596" y="2784470"/>
            <a:ext cx="8429684"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5538" name="Picture 2"/>
          <p:cNvPicPr>
            <a:picLocks noChangeAspect="1" noChangeArrowheads="1"/>
          </p:cNvPicPr>
          <p:nvPr/>
        </p:nvPicPr>
        <p:blipFill>
          <a:blip r:embed="rId3" cstate="print"/>
          <a:srcRect/>
          <a:stretch>
            <a:fillRect/>
          </a:stretch>
        </p:blipFill>
        <p:spPr bwMode="auto">
          <a:xfrm>
            <a:off x="121004" y="1071546"/>
            <a:ext cx="8737276" cy="53435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99166.com/article/UpLoadFile/UploadFile/200961093530868.jpg"/>
          <p:cNvPicPr>
            <a:picLocks noChangeAspect="1" noChangeArrowheads="1"/>
          </p:cNvPicPr>
          <p:nvPr/>
        </p:nvPicPr>
        <p:blipFill>
          <a:blip r:embed="rId2" cstate="print"/>
          <a:srcRect/>
          <a:stretch>
            <a:fillRect/>
          </a:stretch>
        </p:blipFill>
        <p:spPr bwMode="auto">
          <a:xfrm flipH="1">
            <a:off x="5214878" y="3428999"/>
            <a:ext cx="3929122" cy="3429001"/>
          </a:xfrm>
          <a:prstGeom prst="rect">
            <a:avLst/>
          </a:prstGeom>
          <a:noFill/>
        </p:spPr>
      </p:pic>
      <p:sp>
        <p:nvSpPr>
          <p:cNvPr id="11" name="圆角矩形标注 10"/>
          <p:cNvSpPr/>
          <p:nvPr/>
        </p:nvSpPr>
        <p:spPr>
          <a:xfrm>
            <a:off x="6143636" y="1643050"/>
            <a:ext cx="2571768" cy="1643074"/>
          </a:xfrm>
          <a:prstGeom prst="wedgeRoundRectCallout">
            <a:avLst>
              <a:gd name="adj1" fmla="val -5499"/>
              <a:gd name="adj2" fmla="val 71833"/>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smtClean="0">
                <a:latin typeface="微软雅黑" pitchFamily="34" charset="-122"/>
                <a:ea typeface="微软雅黑" pitchFamily="34" charset="-122"/>
              </a:rPr>
              <a:t>这里需要注意的有三点！</a:t>
            </a:r>
            <a:endParaRPr lang="zh-CN" altLang="en-US" dirty="0">
              <a:latin typeface="微软雅黑" pitchFamily="34" charset="-122"/>
              <a:ea typeface="微软雅黑" pitchFamily="34" charset="-122"/>
            </a:endParaRPr>
          </a:p>
        </p:txBody>
      </p:sp>
      <p:sp>
        <p:nvSpPr>
          <p:cNvPr id="12" name="矩形 11"/>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latin typeface="微软雅黑" pitchFamily="34" charset="-122"/>
                <a:ea typeface="微软雅黑" pitchFamily="34" charset="-122"/>
              </a:rPr>
              <a:t>  微信公众平台注册     </a:t>
            </a:r>
            <a:r>
              <a:rPr lang="en-US" sz="2000" dirty="0" smtClean="0">
                <a:latin typeface="微软雅黑" pitchFamily="34" charset="-122"/>
                <a:ea typeface="微软雅黑" pitchFamily="34" charset="-122"/>
              </a:rPr>
              <a:t>mp.weixin.qq.com</a:t>
            </a:r>
            <a:r>
              <a:rPr lang="zh-CN" altLang="en-US" sz="2000" dirty="0" smtClean="0">
                <a:latin typeface="微软雅黑" pitchFamily="34" charset="-122"/>
                <a:ea typeface="微软雅黑" pitchFamily="34" charset="-122"/>
              </a:rPr>
              <a:t>，进入微信公众平台</a:t>
            </a:r>
            <a:endParaRPr lang="zh-CN" altLang="en-US" sz="2000" dirty="0">
              <a:latin typeface="微软雅黑" pitchFamily="34" charset="-122"/>
              <a:ea typeface="微软雅黑" pitchFamily="34" charset="-122"/>
            </a:endParaRPr>
          </a:p>
        </p:txBody>
      </p:sp>
      <p:cxnSp>
        <p:nvCxnSpPr>
          <p:cNvPr id="13" name="直接连接符 12"/>
          <p:cNvCxnSpPr/>
          <p:nvPr/>
        </p:nvCxnSpPr>
        <p:spPr>
          <a:xfrm rot="5400000">
            <a:off x="3285334"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1</a:t>
            </a:r>
            <a:endParaRPr lang="zh-CN" altLang="en-US" sz="3600" dirty="0">
              <a:latin typeface="Arial Black" pitchFamily="34" charset="0"/>
              <a:ea typeface="Arial Unicode MS" pitchFamily="34" charset="-122"/>
              <a:cs typeface="Arial Unicode MS" pitchFamily="34" charset="-122"/>
            </a:endParaRPr>
          </a:p>
        </p:txBody>
      </p:sp>
      <p:sp>
        <p:nvSpPr>
          <p:cNvPr id="9" name="TextBox 8"/>
          <p:cNvSpPr txBox="1"/>
          <p:nvPr/>
        </p:nvSpPr>
        <p:spPr>
          <a:xfrm>
            <a:off x="142845" y="1500174"/>
            <a:ext cx="5929353" cy="3693319"/>
          </a:xfrm>
          <a:prstGeom prst="rect">
            <a:avLst/>
          </a:prstGeom>
          <a:noFill/>
        </p:spPr>
        <p:txBody>
          <a:bodyPr wrap="square" rtlCol="0">
            <a:spAutoFit/>
          </a:bodyPr>
          <a:lstStyle/>
          <a:p>
            <a:pPr>
              <a:lnSpc>
                <a:spcPct val="150000"/>
              </a:lnSpc>
            </a:pPr>
            <a:r>
              <a:rPr lang="zh-CN" altLang="en-US" sz="2400" b="1" dirty="0" smtClean="0">
                <a:solidFill>
                  <a:srgbClr val="FF0000"/>
                </a:solidFill>
                <a:latin typeface="微软雅黑" pitchFamily="34" charset="-122"/>
                <a:ea typeface="微软雅黑" pitchFamily="34" charset="-122"/>
              </a:rPr>
              <a:t>三点注意</a:t>
            </a:r>
            <a:endParaRPr lang="en-US" altLang="zh-CN" sz="2400" b="1" dirty="0" smtClean="0">
              <a:solidFill>
                <a:srgbClr val="FF0000"/>
              </a:solidFill>
              <a:latin typeface="微软雅黑" pitchFamily="34" charset="-122"/>
              <a:ea typeface="微软雅黑" pitchFamily="34" charset="-122"/>
            </a:endParaRPr>
          </a:p>
          <a:p>
            <a:r>
              <a:rPr lang="en-US" dirty="0" smtClean="0">
                <a:solidFill>
                  <a:srgbClr val="FF0000"/>
                </a:solidFill>
                <a:latin typeface="微软雅黑" pitchFamily="34" charset="-122"/>
                <a:ea typeface="微软雅黑" pitchFamily="34" charset="-122"/>
              </a:rPr>
              <a:t>1</a:t>
            </a:r>
            <a:r>
              <a:rPr lang="zh-CN" altLang="en-US" dirty="0" smtClean="0">
                <a:solidFill>
                  <a:srgbClr val="FF0000"/>
                </a:solidFill>
                <a:latin typeface="微软雅黑" pitchFamily="34" charset="-122"/>
                <a:ea typeface="微软雅黑" pitchFamily="34" charset="-122"/>
              </a:rPr>
              <a:t>、账号名称一旦设定是不能再更改的。</a:t>
            </a:r>
            <a:endParaRPr lang="en-US" altLang="zh-CN" dirty="0" smtClean="0">
              <a:solidFill>
                <a:srgbClr val="FF0000"/>
              </a:solidFill>
              <a:latin typeface="微软雅黑" pitchFamily="34" charset="-122"/>
              <a:ea typeface="微软雅黑" pitchFamily="34" charset="-122"/>
            </a:endParaRPr>
          </a:p>
          <a:p>
            <a:endParaRPr lang="zh-CN" altLang="en-US" dirty="0" smtClean="0">
              <a:solidFill>
                <a:srgbClr val="FF0000"/>
              </a:solidFill>
              <a:latin typeface="微软雅黑" pitchFamily="34" charset="-122"/>
              <a:ea typeface="微软雅黑" pitchFamily="34" charset="-122"/>
            </a:endParaRPr>
          </a:p>
          <a:p>
            <a:r>
              <a:rPr lang="en-US" dirty="0" smtClean="0">
                <a:solidFill>
                  <a:srgbClr val="FF0000"/>
                </a:solidFill>
                <a:latin typeface="微软雅黑" pitchFamily="34" charset="-122"/>
                <a:ea typeface="微软雅黑" pitchFamily="34" charset="-122"/>
              </a:rPr>
              <a:t>2</a:t>
            </a:r>
            <a:r>
              <a:rPr lang="zh-CN" altLang="en-US" dirty="0" smtClean="0">
                <a:solidFill>
                  <a:srgbClr val="FF0000"/>
                </a:solidFill>
                <a:latin typeface="微软雅黑" pitchFamily="34" charset="-122"/>
                <a:ea typeface="微软雅黑" pitchFamily="34" charset="-122"/>
              </a:rPr>
              <a:t>、公众账号的自助认证必须要用与该名称相同的已认证微博来辅助认证。如果两个名称不同的话需要通过邮件方式人工认证，需要提供的资料会比较多。</a:t>
            </a:r>
            <a:endParaRPr lang="en-US" altLang="zh-CN" dirty="0" smtClean="0">
              <a:solidFill>
                <a:srgbClr val="FF0000"/>
              </a:solidFill>
              <a:latin typeface="微软雅黑" pitchFamily="34" charset="-122"/>
              <a:ea typeface="微软雅黑" pitchFamily="34" charset="-122"/>
            </a:endParaRPr>
          </a:p>
          <a:p>
            <a:endParaRPr lang="zh-CN" altLang="en-US" dirty="0" smtClean="0">
              <a:solidFill>
                <a:srgbClr val="FF0000"/>
              </a:solidFill>
              <a:latin typeface="微软雅黑" pitchFamily="34" charset="-122"/>
              <a:ea typeface="微软雅黑" pitchFamily="34" charset="-122"/>
            </a:endParaRPr>
          </a:p>
          <a:p>
            <a:r>
              <a:rPr lang="en-US" dirty="0" smtClean="0">
                <a:solidFill>
                  <a:srgbClr val="FF0000"/>
                </a:solidFill>
                <a:latin typeface="微软雅黑" pitchFamily="34" charset="-122"/>
                <a:ea typeface="微软雅黑" pitchFamily="34" charset="-122"/>
              </a:rPr>
              <a:t>3</a:t>
            </a:r>
            <a:r>
              <a:rPr lang="zh-CN" altLang="en-US" dirty="0" smtClean="0">
                <a:solidFill>
                  <a:srgbClr val="FF0000"/>
                </a:solidFill>
                <a:latin typeface="微软雅黑" pitchFamily="34" charset="-122"/>
                <a:ea typeface="微软雅黑" pitchFamily="34" charset="-122"/>
              </a:rPr>
              <a:t>、在微信客户端里用户搜索公众账号有两个途径，一个是通过微信号直接搜索，一个是通过账号名称搜索。由于微信号通常是英文字符加数字等组合，对国人来说记忆性不强，因此通过中文搜索公众账号是一个重要途径，企业的公众账号中文名称要取的辨识度高，可搜索性强。</a:t>
            </a:r>
            <a:endParaRPr lang="zh-CN" altLang="en-US"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微信营销       日常维护</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4</a:t>
            </a:r>
            <a:endParaRPr lang="zh-CN" altLang="en-US" sz="3600" dirty="0">
              <a:latin typeface="Arial Black" pitchFamily="34" charset="0"/>
              <a:ea typeface="Arial Unicode MS" pitchFamily="34" charset="-122"/>
              <a:cs typeface="Arial Unicode MS" pitchFamily="34" charset="-122"/>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1" name="Picture 1"/>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3" name="Picture 3"/>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5" name="Picture 5"/>
          <p:cNvPicPr preferRelativeResize="0">
            <a:picLocks noChangeArrowheads="1"/>
          </p:cNvPicPr>
          <p:nvPr/>
        </p:nvPicPr>
        <p:blipFill>
          <a:blip r:embed="rId2" cstate="print"/>
          <a:srcRect/>
          <a:stretch>
            <a:fillRect/>
          </a:stretch>
        </p:blipFill>
        <p:spPr bwMode="auto">
          <a:xfrm>
            <a:off x="0" y="0"/>
            <a:ext cx="6651625" cy="3429000"/>
          </a:xfrm>
          <a:custGeom>
            <a:avLst/>
            <a:gdLst/>
            <a:ahLst/>
            <a:cxnLst/>
            <a:rect l="0" t="0" r="0" b="0"/>
            <a:pathLst/>
          </a:custGeom>
          <a:solidFill>
            <a:srgbClr val="FFFFFF"/>
          </a:solidFill>
          <a:ln w="9525">
            <a:solidFill>
              <a:srgbClr val="000000"/>
            </a:solidFill>
            <a:round/>
            <a:headEnd/>
            <a:tailEnd/>
          </a:ln>
        </p:spPr>
      </p:pic>
      <p:cxnSp>
        <p:nvCxnSpPr>
          <p:cNvPr id="45" name="直接连接符 44"/>
          <p:cNvCxnSpPr/>
          <p:nvPr/>
        </p:nvCxnSpPr>
        <p:spPr>
          <a:xfrm>
            <a:off x="428596" y="2784470"/>
            <a:ext cx="8429684"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9634" name="Picture 2"/>
          <p:cNvPicPr>
            <a:picLocks noChangeAspect="1" noChangeArrowheads="1"/>
          </p:cNvPicPr>
          <p:nvPr/>
        </p:nvPicPr>
        <p:blipFill>
          <a:blip r:embed="rId3" cstate="print"/>
          <a:srcRect/>
          <a:stretch>
            <a:fillRect/>
          </a:stretch>
        </p:blipFill>
        <p:spPr bwMode="auto">
          <a:xfrm>
            <a:off x="449904" y="1428736"/>
            <a:ext cx="3768330" cy="4071966"/>
          </a:xfrm>
          <a:prstGeom prst="rect">
            <a:avLst/>
          </a:prstGeom>
          <a:noFill/>
          <a:ln w="9525">
            <a:noFill/>
            <a:miter lim="800000"/>
            <a:headEnd/>
            <a:tailEnd/>
          </a:ln>
        </p:spPr>
      </p:pic>
      <p:pic>
        <p:nvPicPr>
          <p:cNvPr id="23553" name="Picture 1" descr="C:\Documents and Settings\Administrator\桌面\【整合营销】-ing\羊子珠宝\成交2.jpg"/>
          <p:cNvPicPr>
            <a:picLocks noChangeAspect="1" noChangeArrowheads="1"/>
          </p:cNvPicPr>
          <p:nvPr/>
        </p:nvPicPr>
        <p:blipFill>
          <a:blip r:embed="rId4" cstate="print"/>
          <a:srcRect/>
          <a:stretch>
            <a:fillRect/>
          </a:stretch>
        </p:blipFill>
        <p:spPr bwMode="auto">
          <a:xfrm>
            <a:off x="4643437" y="1428736"/>
            <a:ext cx="4103801" cy="4143404"/>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微信营销        粉丝提升</a:t>
            </a:r>
            <a:endParaRPr lang="zh-CN" altLang="en-US" sz="2400" dirty="0">
              <a:latin typeface="微软雅黑" pitchFamily="34" charset="-122"/>
              <a:ea typeface="微软雅黑" pitchFamily="34" charset="-122"/>
            </a:endParaRPr>
          </a:p>
        </p:txBody>
      </p:sp>
      <p:cxnSp>
        <p:nvCxnSpPr>
          <p:cNvPr id="11" name="直接连接符 10"/>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4</a:t>
            </a:r>
            <a:endParaRPr lang="zh-CN" altLang="en-US" sz="3600" dirty="0">
              <a:latin typeface="Arial Black" pitchFamily="34" charset="0"/>
              <a:ea typeface="Arial Unicode MS" pitchFamily="34" charset="-122"/>
              <a:cs typeface="Arial Unicode MS" pitchFamily="34" charset="-122"/>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1" name="Picture 1"/>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3" name="Picture 3"/>
          <p:cNvPicPr preferRelativeResize="0">
            <a:picLocks noChangeArrowheads="1"/>
          </p:cNvPicPr>
          <p:nvPr/>
        </p:nvPicPr>
        <p:blipFill>
          <a:blip r:embed="rId2" cstate="print"/>
          <a:srcRect/>
          <a:stretch>
            <a:fillRect/>
          </a:stretch>
        </p:blipFill>
        <p:spPr bwMode="auto">
          <a:xfrm>
            <a:off x="0" y="0"/>
            <a:ext cx="5041900" cy="2578100"/>
          </a:xfrm>
          <a:custGeom>
            <a:avLst/>
            <a:gdLst/>
            <a:ahLst/>
            <a:cxnLst/>
            <a:rect l="0" t="0" r="0" b="0"/>
            <a:pathLst/>
          </a:custGeom>
          <a:solidFill>
            <a:srgbClr val="FFFFFF"/>
          </a:solidFill>
          <a:ln w="9525">
            <a:solidFill>
              <a:srgbClr val="000000"/>
            </a:solidFill>
            <a:round/>
            <a:headEnd/>
            <a:tailEnd/>
          </a:ln>
        </p:spPr>
      </p:pic>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5845" name="Picture 5"/>
          <p:cNvPicPr preferRelativeResize="0">
            <a:picLocks noChangeArrowheads="1"/>
          </p:cNvPicPr>
          <p:nvPr/>
        </p:nvPicPr>
        <p:blipFill>
          <a:blip r:embed="rId2" cstate="print"/>
          <a:srcRect/>
          <a:stretch>
            <a:fillRect/>
          </a:stretch>
        </p:blipFill>
        <p:spPr bwMode="auto">
          <a:xfrm>
            <a:off x="0" y="0"/>
            <a:ext cx="6651625" cy="3429000"/>
          </a:xfrm>
          <a:custGeom>
            <a:avLst/>
            <a:gdLst/>
            <a:ahLst/>
            <a:cxnLst/>
            <a:rect l="0" t="0" r="0" b="0"/>
            <a:pathLst/>
          </a:custGeom>
          <a:solidFill>
            <a:srgbClr val="FFFFFF"/>
          </a:solidFill>
          <a:ln w="9525">
            <a:solidFill>
              <a:srgbClr val="000000"/>
            </a:solidFill>
            <a:round/>
            <a:headEnd/>
            <a:tailEnd/>
          </a:ln>
        </p:spPr>
      </p:pic>
      <p:cxnSp>
        <p:nvCxnSpPr>
          <p:cNvPr id="45" name="直接连接符 44"/>
          <p:cNvCxnSpPr/>
          <p:nvPr/>
        </p:nvCxnSpPr>
        <p:spPr>
          <a:xfrm>
            <a:off x="714316" y="2285992"/>
            <a:ext cx="8429684"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0659" name="图片 13" descr="C:\Documents and Settings\Administrator\Application Data\Tencent\Users\1174388223\QQ\WinTemp\RichOle\X82Z1D}GXCZ[(P30Y9HU`9Y.jpg"/>
          <p:cNvPicPr>
            <a:picLocks noChangeAspect="1" noChangeArrowheads="1"/>
          </p:cNvPicPr>
          <p:nvPr/>
        </p:nvPicPr>
        <p:blipFill>
          <a:blip r:embed="rId3" cstate="print"/>
          <a:srcRect/>
          <a:stretch>
            <a:fillRect/>
          </a:stretch>
        </p:blipFill>
        <p:spPr bwMode="auto">
          <a:xfrm>
            <a:off x="3713024" y="3500438"/>
            <a:ext cx="5430976" cy="3357562"/>
          </a:xfrm>
          <a:prstGeom prst="rect">
            <a:avLst/>
          </a:prstGeom>
          <a:noFill/>
          <a:ln w="9525">
            <a:noFill/>
            <a:miter lim="800000"/>
            <a:headEnd/>
            <a:tailEnd/>
          </a:ln>
        </p:spPr>
      </p:pic>
      <p:graphicFrame>
        <p:nvGraphicFramePr>
          <p:cNvPr id="16" name="图表 15"/>
          <p:cNvGraphicFramePr/>
          <p:nvPr/>
        </p:nvGraphicFramePr>
        <p:xfrm>
          <a:off x="0" y="1000108"/>
          <a:ext cx="5357850" cy="3714776"/>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283472" y="1428736"/>
            <a:ext cx="430887" cy="2214578"/>
          </a:xfrm>
          <a:prstGeom prst="rect">
            <a:avLst/>
          </a:prstGeom>
          <a:noFill/>
        </p:spPr>
        <p:txBody>
          <a:bodyPr vert="eaVert" wrap="square" rtlCol="0">
            <a:spAutoFit/>
          </a:bodyPr>
          <a:lstStyle/>
          <a:p>
            <a:r>
              <a:rPr lang="zh-CN" altLang="en-US" sz="1600" dirty="0" smtClean="0">
                <a:latin typeface="微软雅黑" pitchFamily="34" charset="-122"/>
                <a:ea typeface="微软雅黑" pitchFamily="34" charset="-122"/>
              </a:rPr>
              <a:t>羊子珠宝 粉丝</a:t>
            </a:r>
            <a:r>
              <a:rPr lang="en-US" sz="1600" dirty="0" smtClean="0">
                <a:latin typeface="微软雅黑" pitchFamily="34" charset="-122"/>
                <a:ea typeface="微软雅黑" pitchFamily="34" charset="-122"/>
              </a:rPr>
              <a:t>1006</a:t>
            </a:r>
            <a:endParaRPr lang="en-US" altLang="zh-CN" sz="16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标注 6"/>
          <p:cNvSpPr/>
          <p:nvPr/>
        </p:nvSpPr>
        <p:spPr>
          <a:xfrm>
            <a:off x="2000232" y="2000240"/>
            <a:ext cx="5643602" cy="3571900"/>
          </a:xfrm>
          <a:prstGeom prst="wedgeRectCallout">
            <a:avLst>
              <a:gd name="adj1" fmla="val 1192"/>
              <a:gd name="adj2" fmla="val 70100"/>
            </a:avLst>
          </a:prstGeom>
          <a:solidFill>
            <a:srgbClr val="FF0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5</a:t>
            </a:r>
            <a:endParaRPr lang="zh-CN" altLang="en-US" sz="3600" dirty="0">
              <a:latin typeface="Arial Black" pitchFamily="34" charset="0"/>
              <a:ea typeface="Arial Unicode MS" pitchFamily="34" charset="-122"/>
              <a:cs typeface="Arial Unicode MS" pitchFamily="34" charset="-122"/>
            </a:endParaRPr>
          </a:p>
        </p:txBody>
      </p:sp>
      <p:sp>
        <p:nvSpPr>
          <p:cNvPr id="5" name="矩形 4"/>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公司简介           联系我们</a:t>
            </a:r>
            <a:endParaRPr lang="zh-CN" altLang="en-US" sz="2400" dirty="0">
              <a:latin typeface="微软雅黑" pitchFamily="34" charset="-122"/>
              <a:ea typeface="微软雅黑" pitchFamily="34" charset="-122"/>
            </a:endParaRPr>
          </a:p>
        </p:txBody>
      </p:sp>
      <p:cxnSp>
        <p:nvCxnSpPr>
          <p:cNvPr id="6" name="直接连接符 5"/>
          <p:cNvCxnSpPr/>
          <p:nvPr/>
        </p:nvCxnSpPr>
        <p:spPr>
          <a:xfrm rot="5400000">
            <a:off x="2500310"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428860" y="2599979"/>
            <a:ext cx="4643470" cy="1477328"/>
          </a:xfrm>
          <a:prstGeom prst="rect">
            <a:avLst/>
          </a:prstGeom>
        </p:spPr>
        <p:txBody>
          <a:bodyPr wrap="square">
            <a:spAutoFit/>
          </a:bodyPr>
          <a:lstStyle/>
          <a:p>
            <a:pPr fontAlgn="base">
              <a:lnSpc>
                <a:spcPct val="150000"/>
              </a:lnSpc>
              <a:spcBef>
                <a:spcPct val="0"/>
              </a:spcBef>
              <a:spcAft>
                <a:spcPct val="0"/>
              </a:spcAft>
            </a:pPr>
            <a:r>
              <a:rPr lang="zh-CN" altLang="en-US" sz="2000" dirty="0" smtClean="0">
                <a:solidFill>
                  <a:schemeClr val="bg1"/>
                </a:solidFill>
                <a:latin typeface="微软雅黑" pitchFamily="34" charset="-122"/>
                <a:ea typeface="微软雅黑" pitchFamily="34" charset="-122"/>
                <a:cs typeface="Tahoma" pitchFamily="34" charset="0"/>
              </a:rPr>
              <a:t>斯</a:t>
            </a:r>
            <a:r>
              <a:rPr lang="zh-CN" altLang="en-US" sz="2000" dirty="0" smtClean="0">
                <a:solidFill>
                  <a:schemeClr val="bg1"/>
                </a:solidFill>
                <a:latin typeface="微软雅黑" pitchFamily="34" charset="-122"/>
                <a:ea typeface="微软雅黑" pitchFamily="34" charset="-122"/>
                <a:cs typeface="Tahoma" pitchFamily="34" charset="0"/>
              </a:rPr>
              <a:t>博网络    </a:t>
            </a:r>
            <a:r>
              <a:rPr lang="zh-CN" altLang="en-US" sz="2000" dirty="0" smtClean="0">
                <a:solidFill>
                  <a:schemeClr val="bg1"/>
                </a:solidFill>
                <a:latin typeface="微软雅黑" pitchFamily="34" charset="-122"/>
                <a:ea typeface="微软雅黑" pitchFamily="34" charset="-122"/>
                <a:cs typeface="Tahoma" pitchFamily="34" charset="0"/>
              </a:rPr>
              <a:t>王</a:t>
            </a:r>
            <a:r>
              <a:rPr lang="zh-CN" altLang="en-US" sz="2000" dirty="0" smtClean="0">
                <a:solidFill>
                  <a:schemeClr val="bg1"/>
                </a:solidFill>
                <a:latin typeface="微软雅黑" pitchFamily="34" charset="-122"/>
                <a:ea typeface="微软雅黑" pitchFamily="34" charset="-122"/>
                <a:cs typeface="Tahoma" pitchFamily="34" charset="0"/>
              </a:rPr>
              <a:t>旭芳</a:t>
            </a:r>
            <a:endParaRPr lang="en-US" altLang="zh-CN" sz="2000" dirty="0">
              <a:solidFill>
                <a:schemeClr val="bg1"/>
              </a:solidFill>
              <a:latin typeface="微软雅黑" pitchFamily="34" charset="-122"/>
              <a:ea typeface="微软雅黑" pitchFamily="34" charset="-122"/>
              <a:cs typeface="Tahoma" pitchFamily="34" charset="0"/>
            </a:endParaRPr>
          </a:p>
          <a:p>
            <a:pPr fontAlgn="base">
              <a:lnSpc>
                <a:spcPct val="150000"/>
              </a:lnSpc>
              <a:spcBef>
                <a:spcPct val="0"/>
              </a:spcBef>
              <a:spcAft>
                <a:spcPct val="0"/>
              </a:spcAft>
            </a:pPr>
            <a:r>
              <a:rPr lang="zh-CN" altLang="en-US" sz="2000" dirty="0" smtClean="0">
                <a:solidFill>
                  <a:schemeClr val="bg1"/>
                </a:solidFill>
                <a:latin typeface="微软雅黑" pitchFamily="34" charset="-122"/>
                <a:ea typeface="微软雅黑" pitchFamily="34" charset="-122"/>
                <a:cs typeface="Tahoma" pitchFamily="34" charset="0"/>
              </a:rPr>
              <a:t>联系电话</a:t>
            </a:r>
            <a:r>
              <a:rPr lang="en-US" altLang="zh-CN" sz="2000" dirty="0" smtClean="0">
                <a:solidFill>
                  <a:schemeClr val="bg1"/>
                </a:solidFill>
                <a:latin typeface="微软雅黑" pitchFamily="34" charset="-122"/>
                <a:ea typeface="微软雅黑" pitchFamily="34" charset="-122"/>
                <a:cs typeface="Tahoma" pitchFamily="34" charset="0"/>
              </a:rPr>
              <a:t>    </a:t>
            </a:r>
            <a:r>
              <a:rPr lang="en-US" altLang="zh-CN" sz="2000" dirty="0" smtClean="0">
                <a:solidFill>
                  <a:schemeClr val="bg1"/>
                </a:solidFill>
                <a:latin typeface="微软雅黑" pitchFamily="34" charset="-122"/>
                <a:ea typeface="微软雅黑" pitchFamily="34" charset="-122"/>
                <a:cs typeface="Tahoma" pitchFamily="34" charset="0"/>
              </a:rPr>
              <a:t>13566009709</a:t>
            </a:r>
            <a:endParaRPr lang="en-US" altLang="zh-CN" sz="2000" dirty="0" smtClean="0">
              <a:solidFill>
                <a:schemeClr val="bg1"/>
              </a:solidFill>
              <a:latin typeface="微软雅黑" pitchFamily="34" charset="-122"/>
              <a:ea typeface="微软雅黑" pitchFamily="34" charset="-122"/>
              <a:cs typeface="Tahoma" pitchFamily="34" charset="0"/>
            </a:endParaRPr>
          </a:p>
          <a:p>
            <a:pPr fontAlgn="base">
              <a:lnSpc>
                <a:spcPct val="150000"/>
              </a:lnSpc>
              <a:spcBef>
                <a:spcPct val="0"/>
              </a:spcBef>
              <a:spcAft>
                <a:spcPct val="0"/>
              </a:spcAft>
            </a:pPr>
            <a:r>
              <a:rPr lang="zh-CN" altLang="en-US" sz="2000" dirty="0" smtClean="0">
                <a:solidFill>
                  <a:schemeClr val="bg1"/>
                </a:solidFill>
                <a:latin typeface="微软雅黑" pitchFamily="34" charset="-122"/>
                <a:ea typeface="微软雅黑" pitchFamily="34" charset="-122"/>
                <a:cs typeface="Tahoma" pitchFamily="34" charset="0"/>
              </a:rPr>
              <a:t>固话：</a:t>
            </a:r>
            <a:r>
              <a:rPr lang="en-US" altLang="zh-CN" sz="2000" dirty="0" smtClean="0">
                <a:solidFill>
                  <a:schemeClr val="bg1"/>
                </a:solidFill>
                <a:latin typeface="微软雅黑" pitchFamily="34" charset="-122"/>
                <a:ea typeface="微软雅黑" pitchFamily="34" charset="-122"/>
                <a:cs typeface="Tahoma" pitchFamily="34" charset="0"/>
              </a:rPr>
              <a:t>0574-89075829</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PPT-封底1.jpg"/>
          <p:cNvPicPr>
            <a:picLocks noChangeAspect="1"/>
          </p:cNvPicPr>
          <p:nvPr/>
        </p:nvPicPr>
        <p:blipFill>
          <a:blip r:embed="rId2" cstate="print"/>
          <a:stretch>
            <a:fillRect/>
          </a:stretch>
        </p:blipFill>
        <p:spPr>
          <a:xfrm>
            <a:off x="0" y="0"/>
            <a:ext cx="9144000" cy="6858000"/>
          </a:xfrm>
          <a:prstGeom prst="rect">
            <a:avLst/>
          </a:prstGeom>
        </p:spPr>
      </p:pic>
      <p:sp>
        <p:nvSpPr>
          <p:cNvPr id="8" name="TextBox 7"/>
          <p:cNvSpPr txBox="1"/>
          <p:nvPr/>
        </p:nvSpPr>
        <p:spPr>
          <a:xfrm>
            <a:off x="1470349" y="2800175"/>
            <a:ext cx="6904454" cy="1200329"/>
          </a:xfrm>
          <a:prstGeom prst="rect">
            <a:avLst/>
          </a:prstGeom>
          <a:noFill/>
        </p:spPr>
        <p:txBody>
          <a:bodyPr wrap="none" rtlCol="0">
            <a:spAutoFit/>
          </a:bodyPr>
          <a:lstStyle/>
          <a:p>
            <a:r>
              <a:rPr lang="en-US" altLang="zh-CN" sz="7200" spc="-300" dirty="0" smtClean="0">
                <a:solidFill>
                  <a:schemeClr val="bg1"/>
                </a:solidFill>
                <a:latin typeface="Arial Black" pitchFamily="34" charset="0"/>
              </a:rPr>
              <a:t>THANK Y  O U</a:t>
            </a:r>
            <a:endParaRPr lang="zh-CN" altLang="en-US" sz="7200" spc="-300" dirty="0">
              <a:solidFill>
                <a:schemeClr val="bg1"/>
              </a:solidFill>
              <a:latin typeface="Arial Black" pitchFamily="34" charset="0"/>
            </a:endParaRPr>
          </a:p>
        </p:txBody>
      </p:sp>
      <p:sp>
        <p:nvSpPr>
          <p:cNvPr id="6" name="矩形 5"/>
          <p:cNvSpPr/>
          <p:nvPr/>
        </p:nvSpPr>
        <p:spPr>
          <a:xfrm>
            <a:off x="1500166" y="5991375"/>
            <a:ext cx="6072230" cy="313932"/>
          </a:xfrm>
          <a:prstGeom prst="rect">
            <a:avLst/>
          </a:prstGeom>
        </p:spPr>
        <p:txBody>
          <a:bodyPr wrap="square">
            <a:spAutoFit/>
          </a:bodyPr>
          <a:lstStyle/>
          <a:p>
            <a:pPr algn="ctr">
              <a:lnSpc>
                <a:spcPct val="120000"/>
              </a:lnSpc>
            </a:pPr>
            <a:r>
              <a:rPr lang="zh-CN" altLang="en-US" sz="1200" dirty="0" smtClean="0">
                <a:solidFill>
                  <a:schemeClr val="bg1">
                    <a:lumMod val="85000"/>
                  </a:schemeClr>
                </a:solidFill>
                <a:latin typeface="微软雅黑" pitchFamily="34" charset="-122"/>
                <a:ea typeface="微软雅黑" pitchFamily="34" charset="-122"/>
              </a:rPr>
              <a:t>斯博网络</a:t>
            </a:r>
            <a:r>
              <a:rPr lang="en-US" sz="1200" dirty="0" smtClean="0">
                <a:solidFill>
                  <a:schemeClr val="bg1">
                    <a:lumMod val="85000"/>
                  </a:schemeClr>
                </a:solidFill>
                <a:latin typeface="微软雅黑" pitchFamily="34" charset="-122"/>
                <a:ea typeface="微软雅黑" pitchFamily="34" charset="-122"/>
              </a:rPr>
              <a:t>Corporation,   All Rights Reserved.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99166.com/article/UpLoadFile/UploadFile/200961093530868.jpg"/>
          <p:cNvPicPr>
            <a:picLocks noChangeAspect="1" noChangeArrowheads="1"/>
          </p:cNvPicPr>
          <p:nvPr/>
        </p:nvPicPr>
        <p:blipFill>
          <a:blip r:embed="rId2" cstate="print"/>
          <a:srcRect/>
          <a:stretch>
            <a:fillRect/>
          </a:stretch>
        </p:blipFill>
        <p:spPr bwMode="auto">
          <a:xfrm flipH="1">
            <a:off x="5214878" y="3428999"/>
            <a:ext cx="3929122" cy="3429001"/>
          </a:xfrm>
          <a:prstGeom prst="rect">
            <a:avLst/>
          </a:prstGeom>
          <a:noFill/>
        </p:spPr>
      </p:pic>
      <p:sp>
        <p:nvSpPr>
          <p:cNvPr id="11" name="圆角矩形标注 10"/>
          <p:cNvSpPr/>
          <p:nvPr/>
        </p:nvSpPr>
        <p:spPr>
          <a:xfrm>
            <a:off x="6143636" y="1643050"/>
            <a:ext cx="2571768" cy="1643074"/>
          </a:xfrm>
          <a:prstGeom prst="wedgeRoundRectCallout">
            <a:avLst>
              <a:gd name="adj1" fmla="val -5499"/>
              <a:gd name="adj2" fmla="val 71833"/>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smtClean="0">
                <a:latin typeface="微软雅黑" pitchFamily="34" charset="-122"/>
                <a:ea typeface="微软雅黑" pitchFamily="34" charset="-122"/>
              </a:rPr>
              <a:t>这里需要客户提供配合！</a:t>
            </a:r>
            <a:endParaRPr lang="zh-CN" altLang="en-US" dirty="0">
              <a:latin typeface="微软雅黑" pitchFamily="34" charset="-122"/>
              <a:ea typeface="微软雅黑" pitchFamily="34" charset="-122"/>
            </a:endParaRPr>
          </a:p>
        </p:txBody>
      </p:sp>
      <p:sp>
        <p:nvSpPr>
          <p:cNvPr id="12" name="矩形 11"/>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latin typeface="微软雅黑" pitchFamily="34" charset="-122"/>
                <a:ea typeface="微软雅黑" pitchFamily="34" charset="-122"/>
              </a:rPr>
              <a:t>  微信公众平台注册     </a:t>
            </a:r>
            <a:r>
              <a:rPr lang="en-US" sz="2000" dirty="0" smtClean="0">
                <a:latin typeface="微软雅黑" pitchFamily="34" charset="-122"/>
                <a:ea typeface="微软雅黑" pitchFamily="34" charset="-122"/>
              </a:rPr>
              <a:t>mp.weixin.qq.com</a:t>
            </a:r>
            <a:r>
              <a:rPr lang="zh-CN" altLang="en-US" sz="2000" dirty="0" smtClean="0">
                <a:latin typeface="微软雅黑" pitchFamily="34" charset="-122"/>
                <a:ea typeface="微软雅黑" pitchFamily="34" charset="-122"/>
              </a:rPr>
              <a:t>，进入微信公众平台</a:t>
            </a:r>
            <a:endParaRPr lang="zh-CN" altLang="en-US" sz="2000" dirty="0">
              <a:latin typeface="微软雅黑" pitchFamily="34" charset="-122"/>
              <a:ea typeface="微软雅黑" pitchFamily="34" charset="-122"/>
            </a:endParaRPr>
          </a:p>
        </p:txBody>
      </p:sp>
      <p:cxnSp>
        <p:nvCxnSpPr>
          <p:cNvPr id="13" name="直接连接符 12"/>
          <p:cNvCxnSpPr/>
          <p:nvPr/>
        </p:nvCxnSpPr>
        <p:spPr>
          <a:xfrm rot="5400000">
            <a:off x="3285334"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1</a:t>
            </a:r>
            <a:endParaRPr lang="zh-CN" altLang="en-US" sz="3600" dirty="0">
              <a:latin typeface="Arial Black" pitchFamily="34" charset="0"/>
              <a:ea typeface="Arial Unicode MS" pitchFamily="34" charset="-122"/>
              <a:cs typeface="Arial Unicode MS" pitchFamily="34" charset="-122"/>
            </a:endParaRPr>
          </a:p>
        </p:txBody>
      </p:sp>
      <p:sp>
        <p:nvSpPr>
          <p:cNvPr id="9" name="TextBox 8"/>
          <p:cNvSpPr txBox="1"/>
          <p:nvPr/>
        </p:nvSpPr>
        <p:spPr>
          <a:xfrm>
            <a:off x="142845" y="1500174"/>
            <a:ext cx="5929353" cy="4801314"/>
          </a:xfrm>
          <a:prstGeom prst="rect">
            <a:avLst/>
          </a:prstGeom>
          <a:noFill/>
        </p:spPr>
        <p:txBody>
          <a:bodyPr wrap="square" rtlCol="0">
            <a:spAutoFit/>
          </a:bodyPr>
          <a:lstStyle/>
          <a:p>
            <a:pPr>
              <a:lnSpc>
                <a:spcPct val="150000"/>
              </a:lnSpc>
            </a:pPr>
            <a:r>
              <a:rPr lang="zh-CN" altLang="en-US" sz="2400" b="1" dirty="0" smtClean="0">
                <a:solidFill>
                  <a:srgbClr val="FF0000"/>
                </a:solidFill>
                <a:latin typeface="微软雅黑" pitchFamily="34" charset="-122"/>
                <a:ea typeface="微软雅黑" pitchFamily="34" charset="-122"/>
              </a:rPr>
              <a:t>客户配合</a:t>
            </a:r>
            <a:endParaRPr lang="en-US" altLang="zh-CN" sz="2400" b="1" dirty="0" smtClean="0">
              <a:solidFill>
                <a:srgbClr val="FF0000"/>
              </a:solidFill>
              <a:latin typeface="微软雅黑" pitchFamily="34" charset="-122"/>
              <a:ea typeface="微软雅黑" pitchFamily="34" charset="-122"/>
            </a:endParaRPr>
          </a:p>
          <a:p>
            <a:r>
              <a:rPr lang="en-US" dirty="0" smtClean="0">
                <a:solidFill>
                  <a:srgbClr val="FF0000"/>
                </a:solidFill>
                <a:latin typeface="微软雅黑" pitchFamily="34" charset="-122"/>
                <a:ea typeface="微软雅黑" pitchFamily="34" charset="-122"/>
              </a:rPr>
              <a:t>1</a:t>
            </a:r>
            <a:r>
              <a:rPr lang="zh-CN" altLang="en-US" dirty="0" smtClean="0">
                <a:solidFill>
                  <a:srgbClr val="FF0000"/>
                </a:solidFill>
                <a:latin typeface="微软雅黑" pitchFamily="34" charset="-122"/>
                <a:ea typeface="微软雅黑" pitchFamily="34" charset="-122"/>
              </a:rPr>
              <a:t>、申请人把身份证放在脸旁边，拍一张照片（用来证明身份证上的头像一致）发给我们。</a:t>
            </a:r>
            <a:endParaRPr lang="en-US" altLang="zh-CN" dirty="0" smtClean="0">
              <a:solidFill>
                <a:srgbClr val="FF0000"/>
              </a:solidFill>
              <a:latin typeface="微软雅黑" pitchFamily="34" charset="-122"/>
              <a:ea typeface="微软雅黑" pitchFamily="34" charset="-122"/>
            </a:endParaRPr>
          </a:p>
          <a:p>
            <a:endParaRPr lang="zh-CN" altLang="en-US" dirty="0" smtClean="0">
              <a:solidFill>
                <a:srgbClr val="FF0000"/>
              </a:solidFill>
              <a:latin typeface="微软雅黑" pitchFamily="34" charset="-122"/>
              <a:ea typeface="微软雅黑" pitchFamily="34" charset="-122"/>
            </a:endParaRPr>
          </a:p>
          <a:p>
            <a:r>
              <a:rPr lang="en-US" dirty="0" smtClean="0">
                <a:solidFill>
                  <a:srgbClr val="FF0000"/>
                </a:solidFill>
                <a:latin typeface="微软雅黑" pitchFamily="34" charset="-122"/>
                <a:ea typeface="微软雅黑" pitchFamily="34" charset="-122"/>
              </a:rPr>
              <a:t>2</a:t>
            </a:r>
            <a:r>
              <a:rPr lang="zh-CN" altLang="en-US" dirty="0" smtClean="0">
                <a:solidFill>
                  <a:srgbClr val="FF0000"/>
                </a:solidFill>
                <a:latin typeface="微软雅黑" pitchFamily="34" charset="-122"/>
                <a:ea typeface="微软雅黑" pitchFamily="34" charset="-122"/>
              </a:rPr>
              <a:t>、提供</a:t>
            </a:r>
            <a:r>
              <a:rPr lang="en-US" dirty="0" smtClean="0">
                <a:solidFill>
                  <a:srgbClr val="FF0000"/>
                </a:solidFill>
                <a:latin typeface="微软雅黑" pitchFamily="34" charset="-122"/>
                <a:ea typeface="微软雅黑" pitchFamily="34" charset="-122"/>
              </a:rPr>
              <a:t>9</a:t>
            </a:r>
            <a:r>
              <a:rPr lang="zh-CN" altLang="en-US" dirty="0" smtClean="0">
                <a:solidFill>
                  <a:srgbClr val="FF0000"/>
                </a:solidFill>
                <a:latin typeface="微软雅黑" pitchFamily="34" charset="-122"/>
                <a:ea typeface="微软雅黑" pitchFamily="34" charset="-122"/>
              </a:rPr>
              <a:t>位数的组织机构代码，以及加盖企业彩色公章并已通过最新年检的营业执照副本，拍照发给我们。 </a:t>
            </a:r>
            <a:endParaRPr lang="en-US" altLang="zh-CN" dirty="0" smtClean="0">
              <a:solidFill>
                <a:srgbClr val="FF0000"/>
              </a:solidFill>
              <a:latin typeface="微软雅黑" pitchFamily="34" charset="-122"/>
              <a:ea typeface="微软雅黑" pitchFamily="34" charset="-122"/>
            </a:endParaRPr>
          </a:p>
          <a:p>
            <a:endParaRPr lang="zh-CN" altLang="en-US" dirty="0" smtClean="0">
              <a:solidFill>
                <a:srgbClr val="FF0000"/>
              </a:solidFill>
              <a:latin typeface="微软雅黑" pitchFamily="34" charset="-122"/>
              <a:ea typeface="微软雅黑" pitchFamily="34" charset="-122"/>
            </a:endParaRPr>
          </a:p>
          <a:p>
            <a:r>
              <a:rPr lang="en-US" dirty="0" smtClean="0">
                <a:solidFill>
                  <a:srgbClr val="FF0000"/>
                </a:solidFill>
                <a:latin typeface="微软雅黑" pitchFamily="34" charset="-122"/>
                <a:ea typeface="微软雅黑" pitchFamily="34" charset="-122"/>
              </a:rPr>
              <a:t>3</a:t>
            </a:r>
            <a:r>
              <a:rPr lang="zh-CN" altLang="en-US" dirty="0" smtClean="0">
                <a:solidFill>
                  <a:srgbClr val="FF0000"/>
                </a:solidFill>
                <a:latin typeface="微软雅黑" pitchFamily="34" charset="-122"/>
                <a:ea typeface="微软雅黑" pitchFamily="34" charset="-122"/>
              </a:rPr>
              <a:t>、企业新浪微薄绑定的姓名和手机号、职位，以及验证码发到手机的要客户及时提供；签订新浪公函并拍成彩色照片</a:t>
            </a:r>
            <a:endParaRPr lang="en-US" altLang="zh-CN" dirty="0" smtClean="0">
              <a:solidFill>
                <a:srgbClr val="FF0000"/>
              </a:solidFill>
              <a:latin typeface="微软雅黑" pitchFamily="34" charset="-122"/>
              <a:ea typeface="微软雅黑" pitchFamily="34" charset="-122"/>
            </a:endParaRPr>
          </a:p>
          <a:p>
            <a:r>
              <a:rPr lang="en-US" dirty="0" smtClean="0">
                <a:solidFill>
                  <a:srgbClr val="FF0000"/>
                </a:solidFill>
                <a:latin typeface="微软雅黑" pitchFamily="34" charset="-122"/>
                <a:ea typeface="微软雅黑" pitchFamily="34" charset="-122"/>
              </a:rPr>
              <a:t/>
            </a:r>
            <a:br>
              <a:rPr lang="en-US" dirty="0" smtClean="0">
                <a:solidFill>
                  <a:srgbClr val="FF0000"/>
                </a:solidFill>
                <a:latin typeface="微软雅黑" pitchFamily="34" charset="-122"/>
                <a:ea typeface="微软雅黑" pitchFamily="34" charset="-122"/>
              </a:rPr>
            </a:br>
            <a:r>
              <a:rPr lang="en-US" dirty="0" smtClean="0">
                <a:solidFill>
                  <a:srgbClr val="FF0000"/>
                </a:solidFill>
                <a:latin typeface="微软雅黑" pitchFamily="34" charset="-122"/>
                <a:ea typeface="微软雅黑" pitchFamily="34" charset="-122"/>
              </a:rPr>
              <a:t>4</a:t>
            </a:r>
            <a:r>
              <a:rPr lang="zh-CN" altLang="en-US" dirty="0" smtClean="0">
                <a:solidFill>
                  <a:srgbClr val="FF0000"/>
                </a:solidFill>
                <a:latin typeface="微软雅黑" pitchFamily="34" charset="-122"/>
                <a:ea typeface="微软雅黑" pitchFamily="34" charset="-122"/>
              </a:rPr>
              <a:t>、客户提供</a:t>
            </a:r>
            <a:r>
              <a:rPr lang="en-US" dirty="0" smtClean="0">
                <a:solidFill>
                  <a:srgbClr val="FF0000"/>
                </a:solidFill>
                <a:latin typeface="微软雅黑" pitchFamily="34" charset="-122"/>
                <a:ea typeface="微软雅黑" pitchFamily="34" charset="-122"/>
              </a:rPr>
              <a:t>2-3</a:t>
            </a:r>
            <a:r>
              <a:rPr lang="zh-CN" altLang="en-US" dirty="0" smtClean="0">
                <a:solidFill>
                  <a:srgbClr val="FF0000"/>
                </a:solidFill>
                <a:latin typeface="微软雅黑" pitchFamily="34" charset="-122"/>
                <a:ea typeface="微软雅黑" pitchFamily="34" charset="-122"/>
              </a:rPr>
              <a:t>个备选注册的微信、微博昵称：企业简名或者品牌名称（与企业名称相关，否则难通过）</a:t>
            </a:r>
            <a:endParaRPr lang="en-US" altLang="zh-CN" dirty="0" smtClean="0">
              <a:solidFill>
                <a:srgbClr val="FF0000"/>
              </a:solidFill>
              <a:latin typeface="微软雅黑" pitchFamily="34" charset="-122"/>
              <a:ea typeface="微软雅黑" pitchFamily="34" charset="-122"/>
            </a:endParaRPr>
          </a:p>
          <a:p>
            <a:r>
              <a:rPr lang="en-US" dirty="0" smtClean="0">
                <a:solidFill>
                  <a:srgbClr val="FF0000"/>
                </a:solidFill>
                <a:latin typeface="微软雅黑" pitchFamily="34" charset="-122"/>
                <a:ea typeface="微软雅黑" pitchFamily="34" charset="-122"/>
              </a:rPr>
              <a:t/>
            </a:r>
            <a:br>
              <a:rPr lang="en-US" dirty="0" smtClean="0">
                <a:solidFill>
                  <a:srgbClr val="FF0000"/>
                </a:solidFill>
                <a:latin typeface="微软雅黑" pitchFamily="34" charset="-122"/>
                <a:ea typeface="微软雅黑" pitchFamily="34" charset="-122"/>
              </a:rPr>
            </a:br>
            <a:r>
              <a:rPr lang="en-US" dirty="0" smtClean="0">
                <a:solidFill>
                  <a:srgbClr val="FF0000"/>
                </a:solidFill>
                <a:latin typeface="微软雅黑" pitchFamily="34" charset="-122"/>
                <a:ea typeface="微软雅黑" pitchFamily="34" charset="-122"/>
              </a:rPr>
              <a:t>5</a:t>
            </a:r>
            <a:r>
              <a:rPr lang="zh-CN" altLang="en-US" dirty="0" smtClean="0">
                <a:solidFill>
                  <a:srgbClr val="FF0000"/>
                </a:solidFill>
                <a:latin typeface="微软雅黑" pitchFamily="34" charset="-122"/>
                <a:ea typeface="微软雅黑" pitchFamily="34" charset="-122"/>
              </a:rPr>
              <a:t>、公司的简介、公司的联系方式，以及该企业的</a:t>
            </a:r>
            <a:r>
              <a:rPr lang="en-US" dirty="0" smtClean="0">
                <a:solidFill>
                  <a:srgbClr val="FF0000"/>
                </a:solidFill>
                <a:latin typeface="微软雅黑" pitchFamily="34" charset="-122"/>
                <a:ea typeface="微软雅黑" pitchFamily="34" charset="-122"/>
              </a:rPr>
              <a:t>LOGO</a:t>
            </a:r>
            <a:r>
              <a:rPr lang="zh-CN" altLang="en-US" dirty="0" smtClean="0">
                <a:solidFill>
                  <a:srgbClr val="FF0000"/>
                </a:solidFill>
                <a:latin typeface="微软雅黑" pitchFamily="34" charset="-122"/>
                <a:ea typeface="微软雅黑" pitchFamily="34" charset="-122"/>
              </a:rPr>
              <a:t>、品牌</a:t>
            </a:r>
            <a:endParaRPr lang="zh-CN" altLang="en-US"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latin typeface="微软雅黑" pitchFamily="34" charset="-122"/>
                <a:ea typeface="微软雅黑" pitchFamily="34" charset="-122"/>
              </a:rPr>
              <a:t>  微信公众平台注册     </a:t>
            </a:r>
            <a:r>
              <a:rPr lang="en-US" sz="2000" dirty="0" smtClean="0">
                <a:latin typeface="微软雅黑" pitchFamily="34" charset="-122"/>
                <a:ea typeface="微软雅黑" pitchFamily="34" charset="-122"/>
              </a:rPr>
              <a:t>mp.weixin.qq.com</a:t>
            </a:r>
            <a:r>
              <a:rPr lang="zh-CN" altLang="en-US" sz="2000" dirty="0" smtClean="0">
                <a:latin typeface="微软雅黑" pitchFamily="34" charset="-122"/>
                <a:ea typeface="微软雅黑" pitchFamily="34" charset="-122"/>
              </a:rPr>
              <a:t>，进入微信公众平台</a:t>
            </a:r>
            <a:endParaRPr lang="zh-CN" altLang="en-US" sz="2000" dirty="0">
              <a:latin typeface="微软雅黑" pitchFamily="34" charset="-122"/>
              <a:ea typeface="微软雅黑" pitchFamily="34" charset="-122"/>
            </a:endParaRPr>
          </a:p>
        </p:txBody>
      </p:sp>
      <p:cxnSp>
        <p:nvCxnSpPr>
          <p:cNvPr id="13" name="直接连接符 12"/>
          <p:cNvCxnSpPr/>
          <p:nvPr/>
        </p:nvCxnSpPr>
        <p:spPr>
          <a:xfrm rot="5400000">
            <a:off x="3285334"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1</a:t>
            </a:r>
            <a:endParaRPr lang="zh-CN" altLang="en-US" sz="3600" dirty="0">
              <a:latin typeface="Arial Black" pitchFamily="34" charset="0"/>
              <a:ea typeface="Arial Unicode MS" pitchFamily="34" charset="-122"/>
              <a:cs typeface="Arial Unicode MS" pitchFamily="34" charset="-122"/>
            </a:endParaRPr>
          </a:p>
        </p:txBody>
      </p:sp>
      <p:sp>
        <p:nvSpPr>
          <p:cNvPr id="9" name="TextBox 8"/>
          <p:cNvSpPr txBox="1"/>
          <p:nvPr/>
        </p:nvSpPr>
        <p:spPr>
          <a:xfrm>
            <a:off x="285721" y="1428736"/>
            <a:ext cx="8715435" cy="4801314"/>
          </a:xfrm>
          <a:prstGeom prst="rect">
            <a:avLst/>
          </a:prstGeom>
          <a:noFill/>
        </p:spPr>
        <p:txBody>
          <a:bodyPr wrap="square" rtlCol="0">
            <a:spAutoFit/>
          </a:bodyPr>
          <a:lstStyle/>
          <a:p>
            <a:pPr>
              <a:lnSpc>
                <a:spcPct val="150000"/>
              </a:lnSpc>
            </a:pPr>
            <a:r>
              <a:rPr lang="zh-CN" altLang="en-US" sz="2400" b="1" dirty="0" smtClean="0">
                <a:solidFill>
                  <a:srgbClr val="FF0000"/>
                </a:solidFill>
                <a:latin typeface="微软雅黑" pitchFamily="34" charset="-122"/>
                <a:ea typeface="微软雅黑" pitchFamily="34" charset="-122"/>
              </a:rPr>
              <a:t>账号设置</a:t>
            </a:r>
            <a:endParaRPr lang="en-US" altLang="zh-CN" sz="2400" b="1" dirty="0" smtClean="0">
              <a:solidFill>
                <a:srgbClr val="FF0000"/>
              </a:solidFill>
              <a:latin typeface="微软雅黑" pitchFamily="34" charset="-122"/>
              <a:ea typeface="微软雅黑" pitchFamily="34" charset="-122"/>
            </a:endParaRPr>
          </a:p>
          <a:p>
            <a:r>
              <a:rPr lang="en-US" altLang="zh-CN" dirty="0" smtClean="0">
                <a:solidFill>
                  <a:srgbClr val="FF0000"/>
                </a:solidFill>
                <a:latin typeface="微软雅黑" pitchFamily="34" charset="-122"/>
                <a:ea typeface="微软雅黑" pitchFamily="34" charset="-122"/>
              </a:rPr>
              <a:t>1</a:t>
            </a:r>
            <a:r>
              <a:rPr lang="zh-CN" altLang="en-US" dirty="0" smtClean="0">
                <a:solidFill>
                  <a:srgbClr val="FF0000"/>
                </a:solidFill>
                <a:latin typeface="微软雅黑" pitchFamily="34" charset="-122"/>
                <a:ea typeface="微软雅黑" pitchFamily="34" charset="-122"/>
              </a:rPr>
              <a:t>、首先是设置头像，企业的可以直接拿自己微博上的头像上传，应用类或者个人类的可以根据自己公众账号定位来设计一个头像。</a:t>
            </a:r>
            <a:endParaRPr lang="en-US" altLang="zh-CN" dirty="0" smtClean="0">
              <a:solidFill>
                <a:srgbClr val="FF0000"/>
              </a:solidFill>
              <a:latin typeface="微软雅黑" pitchFamily="34" charset="-122"/>
              <a:ea typeface="微软雅黑" pitchFamily="34" charset="-122"/>
            </a:endParaRPr>
          </a:p>
          <a:p>
            <a:endParaRPr lang="zh-CN" altLang="en-US" dirty="0" smtClean="0">
              <a:solidFill>
                <a:srgbClr val="FF0000"/>
              </a:solidFill>
              <a:latin typeface="微软雅黑" pitchFamily="34" charset="-122"/>
              <a:ea typeface="微软雅黑" pitchFamily="34" charset="-122"/>
            </a:endParaRPr>
          </a:p>
          <a:p>
            <a:r>
              <a:rPr lang="en-US" altLang="zh-CN" dirty="0" smtClean="0">
                <a:solidFill>
                  <a:srgbClr val="FF0000"/>
                </a:solidFill>
                <a:latin typeface="微软雅黑" pitchFamily="34" charset="-122"/>
                <a:ea typeface="微软雅黑" pitchFamily="34" charset="-122"/>
              </a:rPr>
              <a:t>2</a:t>
            </a:r>
            <a:r>
              <a:rPr lang="zh-CN" altLang="en-US" dirty="0" smtClean="0">
                <a:solidFill>
                  <a:srgbClr val="FF0000"/>
                </a:solidFill>
                <a:latin typeface="微软雅黑" pitchFamily="34" charset="-122"/>
                <a:ea typeface="微软雅黑" pitchFamily="34" charset="-122"/>
              </a:rPr>
              <a:t>、作为标志的图片，尽量不要用红色，因为微信的未读信息通知是＂红色字＂。二者叠在一起，读者很难察觉。</a:t>
            </a:r>
            <a:endParaRPr lang="en-US" altLang="zh-CN" dirty="0" smtClean="0">
              <a:solidFill>
                <a:srgbClr val="FF0000"/>
              </a:solidFill>
              <a:latin typeface="微软雅黑" pitchFamily="34" charset="-122"/>
              <a:ea typeface="微软雅黑" pitchFamily="34" charset="-122"/>
            </a:endParaRPr>
          </a:p>
          <a:p>
            <a:endParaRPr lang="zh-CN" altLang="en-US" dirty="0" smtClean="0">
              <a:solidFill>
                <a:srgbClr val="FF0000"/>
              </a:solidFill>
              <a:latin typeface="微软雅黑" pitchFamily="34" charset="-122"/>
              <a:ea typeface="微软雅黑" pitchFamily="34" charset="-122"/>
            </a:endParaRPr>
          </a:p>
          <a:p>
            <a:r>
              <a:rPr lang="en-US" altLang="zh-CN" dirty="0" smtClean="0">
                <a:solidFill>
                  <a:srgbClr val="FF0000"/>
                </a:solidFill>
                <a:latin typeface="微软雅黑" pitchFamily="34" charset="-122"/>
                <a:ea typeface="微软雅黑" pitchFamily="34" charset="-122"/>
              </a:rPr>
              <a:t>3</a:t>
            </a:r>
            <a:r>
              <a:rPr lang="zh-CN" altLang="en-US" dirty="0" smtClean="0">
                <a:solidFill>
                  <a:srgbClr val="FF0000"/>
                </a:solidFill>
                <a:latin typeface="微软雅黑" pitchFamily="34" charset="-122"/>
                <a:ea typeface="微软雅黑" pitchFamily="34" charset="-122"/>
              </a:rPr>
              <a:t>、头像需要注意的是微信公众账号头像会有两个样子，一个是方的一个是圆的，圆的那个头像很容易切掉图像或者文字，在设计的时候就要考虑好</a:t>
            </a:r>
            <a:endParaRPr lang="en-US" altLang="zh-CN" dirty="0" smtClean="0">
              <a:solidFill>
                <a:srgbClr val="FF0000"/>
              </a:solidFill>
              <a:latin typeface="微软雅黑" pitchFamily="34" charset="-122"/>
              <a:ea typeface="微软雅黑" pitchFamily="34" charset="-122"/>
            </a:endParaRPr>
          </a:p>
          <a:p>
            <a:endParaRPr lang="zh-CN" altLang="en-US" dirty="0" smtClean="0">
              <a:solidFill>
                <a:srgbClr val="FF0000"/>
              </a:solidFill>
              <a:latin typeface="微软雅黑" pitchFamily="34" charset="-122"/>
              <a:ea typeface="微软雅黑" pitchFamily="34" charset="-122"/>
            </a:endParaRPr>
          </a:p>
          <a:p>
            <a:r>
              <a:rPr lang="en-US" altLang="zh-CN" dirty="0" smtClean="0">
                <a:solidFill>
                  <a:srgbClr val="FF0000"/>
                </a:solidFill>
                <a:latin typeface="微软雅黑" pitchFamily="34" charset="-122"/>
                <a:ea typeface="微软雅黑" pitchFamily="34" charset="-122"/>
              </a:rPr>
              <a:t>4</a:t>
            </a:r>
            <a:r>
              <a:rPr lang="zh-CN" altLang="en-US" dirty="0" smtClean="0">
                <a:solidFill>
                  <a:srgbClr val="FF0000"/>
                </a:solidFill>
                <a:latin typeface="微软雅黑" pitchFamily="34" charset="-122"/>
                <a:ea typeface="微软雅黑" pitchFamily="34" charset="-122"/>
              </a:rPr>
              <a:t>、功能介绍根据账号定位来设置，建议文字不要超过</a:t>
            </a:r>
            <a:r>
              <a:rPr lang="en-US" dirty="0" smtClean="0">
                <a:solidFill>
                  <a:srgbClr val="FF0000"/>
                </a:solidFill>
                <a:latin typeface="微软雅黑" pitchFamily="34" charset="-122"/>
                <a:ea typeface="微软雅黑" pitchFamily="34" charset="-122"/>
              </a:rPr>
              <a:t>40</a:t>
            </a:r>
            <a:r>
              <a:rPr lang="zh-CN" altLang="en-US" dirty="0" smtClean="0">
                <a:solidFill>
                  <a:srgbClr val="FF0000"/>
                </a:solidFill>
                <a:latin typeface="微软雅黑" pitchFamily="34" charset="-122"/>
                <a:ea typeface="微软雅黑" pitchFamily="34" charset="-122"/>
              </a:rPr>
              <a:t>个字，以账号服务内容为主，力求让用户在关注你前就了解到你的账号是干什么的，不要写公司介绍。</a:t>
            </a:r>
            <a:endParaRPr lang="en-US" altLang="zh-CN" dirty="0" smtClean="0">
              <a:solidFill>
                <a:srgbClr val="FF0000"/>
              </a:solidFill>
              <a:latin typeface="微软雅黑" pitchFamily="34" charset="-122"/>
              <a:ea typeface="微软雅黑" pitchFamily="34" charset="-122"/>
            </a:endParaRPr>
          </a:p>
          <a:p>
            <a:endParaRPr lang="zh-CN" altLang="en-US" dirty="0" smtClean="0">
              <a:solidFill>
                <a:srgbClr val="FF0000"/>
              </a:solidFill>
              <a:latin typeface="微软雅黑" pitchFamily="34" charset="-122"/>
              <a:ea typeface="微软雅黑" pitchFamily="34" charset="-122"/>
            </a:endParaRPr>
          </a:p>
          <a:p>
            <a:r>
              <a:rPr lang="en-US" altLang="zh-CN" dirty="0" smtClean="0">
                <a:solidFill>
                  <a:srgbClr val="FF0000"/>
                </a:solidFill>
                <a:latin typeface="微软雅黑" pitchFamily="34" charset="-122"/>
                <a:ea typeface="微软雅黑" pitchFamily="34" charset="-122"/>
              </a:rPr>
              <a:t>5</a:t>
            </a:r>
            <a:r>
              <a:rPr lang="zh-CN" altLang="en-US" dirty="0" smtClean="0">
                <a:solidFill>
                  <a:srgbClr val="FF0000"/>
                </a:solidFill>
                <a:latin typeface="微软雅黑" pitchFamily="34" charset="-122"/>
                <a:ea typeface="微软雅黑" pitchFamily="34" charset="-122"/>
              </a:rPr>
              <a:t>、然后设置公众账号的微信号，长度必须在</a:t>
            </a:r>
            <a:r>
              <a:rPr lang="en-US" dirty="0" smtClean="0">
                <a:solidFill>
                  <a:srgbClr val="FF0000"/>
                </a:solidFill>
                <a:latin typeface="微软雅黑" pitchFamily="34" charset="-122"/>
                <a:ea typeface="微软雅黑" pitchFamily="34" charset="-122"/>
              </a:rPr>
              <a:t>6</a:t>
            </a:r>
            <a:r>
              <a:rPr lang="zh-CN" altLang="en-US" dirty="0" smtClean="0">
                <a:solidFill>
                  <a:srgbClr val="FF0000"/>
                </a:solidFill>
                <a:latin typeface="微软雅黑" pitchFamily="34" charset="-122"/>
                <a:ea typeface="微软雅黑" pitchFamily="34" charset="-122"/>
              </a:rPr>
              <a:t>位以上，填写后也是不能修改的，大小写没有关系，用户搜索时都是按照小写字母来搜索的。要注意的是尽量少用下划线、减号和数字，减少用户切换键盘的动作，另外下划线和减号用户容易输错。</a:t>
            </a:r>
            <a:endParaRPr lang="zh-CN" altLang="en-US"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214282" y="4572008"/>
            <a:ext cx="1928826" cy="1928826"/>
            <a:chOff x="785786" y="3429000"/>
            <a:chExt cx="1928826" cy="1928826"/>
          </a:xfrm>
        </p:grpSpPr>
        <p:sp>
          <p:nvSpPr>
            <p:cNvPr id="3" name="椭圆 2"/>
            <p:cNvSpPr/>
            <p:nvPr/>
          </p:nvSpPr>
          <p:spPr>
            <a:xfrm>
              <a:off x="785786" y="3429000"/>
              <a:ext cx="1928826" cy="1928826"/>
            </a:xfrm>
            <a:prstGeom prst="ellipse">
              <a:avLst/>
            </a:prstGeom>
            <a:solidFill>
              <a:srgbClr val="FF0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5" name="TextBox 4"/>
            <p:cNvSpPr txBox="1"/>
            <p:nvPr/>
          </p:nvSpPr>
          <p:spPr>
            <a:xfrm>
              <a:off x="974616" y="3532062"/>
              <a:ext cx="1622560" cy="1754326"/>
            </a:xfrm>
            <a:prstGeom prst="rect">
              <a:avLst/>
            </a:prstGeom>
            <a:noFill/>
          </p:spPr>
          <p:txBody>
            <a:bodyPr wrap="none" rtlCol="0">
              <a:spAutoFit/>
            </a:bodyPr>
            <a:lstStyle/>
            <a:p>
              <a:r>
                <a:rPr lang="en-US" altLang="zh-CN" sz="10800" dirty="0" smtClean="0">
                  <a:solidFill>
                    <a:schemeClr val="bg1"/>
                  </a:solidFill>
                  <a:latin typeface="Impact" pitchFamily="34" charset="0"/>
                </a:rPr>
                <a:t>02</a:t>
              </a:r>
              <a:endParaRPr lang="zh-CN" altLang="en-US" sz="10800" dirty="0">
                <a:solidFill>
                  <a:schemeClr val="bg1"/>
                </a:solidFill>
                <a:latin typeface="Impact" pitchFamily="34" charset="0"/>
              </a:endParaRPr>
            </a:p>
          </p:txBody>
        </p:sp>
      </p:grpSp>
      <p:sp>
        <p:nvSpPr>
          <p:cNvPr id="7" name="TextBox 6"/>
          <p:cNvSpPr txBox="1"/>
          <p:nvPr/>
        </p:nvSpPr>
        <p:spPr>
          <a:xfrm>
            <a:off x="2786051" y="4572008"/>
            <a:ext cx="6143667" cy="1754326"/>
          </a:xfrm>
          <a:prstGeom prst="rect">
            <a:avLst/>
          </a:prstGeom>
          <a:noFill/>
        </p:spPr>
        <p:txBody>
          <a:bodyPr wrap="square" rtlCol="0">
            <a:spAutoFit/>
          </a:bodyPr>
          <a:lstStyle/>
          <a:p>
            <a:pPr>
              <a:lnSpc>
                <a:spcPct val="150000"/>
              </a:lnSpc>
            </a:pPr>
            <a:r>
              <a:rPr lang="zh-CN" altLang="en-US" sz="3600" b="1" dirty="0" smtClean="0">
                <a:solidFill>
                  <a:srgbClr val="FF0000"/>
                </a:solidFill>
                <a:latin typeface="微软雅黑" pitchFamily="34" charset="-122"/>
                <a:ea typeface="微软雅黑" pitchFamily="34" charset="-122"/>
              </a:rPr>
              <a:t>建设微信官网</a:t>
            </a:r>
            <a:endParaRPr lang="en-US" altLang="zh-CN" sz="3600" b="1" dirty="0" smtClean="0">
              <a:solidFill>
                <a:srgbClr val="FF0000"/>
              </a:solidFill>
              <a:latin typeface="微软雅黑" pitchFamily="34" charset="-122"/>
              <a:ea typeface="微软雅黑" pitchFamily="34" charset="-122"/>
            </a:endParaRPr>
          </a:p>
          <a:p>
            <a:pPr>
              <a:lnSpc>
                <a:spcPct val="150000"/>
              </a:lnSpc>
            </a:pPr>
            <a:r>
              <a:rPr lang="zh-CN" altLang="en-US" dirty="0" smtClean="0">
                <a:solidFill>
                  <a:srgbClr val="FF0000"/>
                </a:solidFill>
                <a:latin typeface="微软雅黑" pitchFamily="34" charset="-122"/>
                <a:ea typeface="微软雅黑" pitchFamily="34" charset="-122"/>
              </a:rPr>
              <a:t>当扫描二维码加关注后，看到的是一句欢迎词，或者一片空白，导致很多人很失望就取消关注，以后也很难再关注了。</a:t>
            </a:r>
            <a:endParaRPr lang="zh-CN" altLang="en-US" dirty="0">
              <a:solidFill>
                <a:srgbClr val="FF0000"/>
              </a:solidFill>
              <a:latin typeface="微软雅黑" pitchFamily="34" charset="-122"/>
              <a:ea typeface="微软雅黑" pitchFamily="34" charset="-122"/>
            </a:endParaRPr>
          </a:p>
        </p:txBody>
      </p:sp>
      <p:pic>
        <p:nvPicPr>
          <p:cNvPr id="47106" name="Picture 2" descr="C:\Documents and Settings\Administrator\Application Data\Tencent\Users\1174388223\QQ\WinTemp\RichOle\T~2@U[{P6}NGD9)Q0C39U`9.jpg"/>
          <p:cNvPicPr>
            <a:picLocks noChangeAspect="1" noChangeArrowheads="1"/>
          </p:cNvPicPr>
          <p:nvPr/>
        </p:nvPicPr>
        <p:blipFill>
          <a:blip r:embed="rId2" cstate="print"/>
          <a:srcRect/>
          <a:stretch>
            <a:fillRect/>
          </a:stretch>
        </p:blipFill>
        <p:spPr bwMode="auto">
          <a:xfrm>
            <a:off x="0" y="0"/>
            <a:ext cx="9144000" cy="447280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23505" y="1214422"/>
            <a:ext cx="4857784" cy="571504"/>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itchFamily="34" charset="-122"/>
                <a:ea typeface="微软雅黑" pitchFamily="34" charset="-122"/>
              </a:rPr>
              <a:t>企业微信官网让微信有</a:t>
            </a:r>
            <a:r>
              <a:rPr lang="en-US" altLang="zh-CN" dirty="0" smtClean="0">
                <a:latin typeface="微软雅黑" pitchFamily="34" charset="-122"/>
                <a:ea typeface="微软雅黑" pitchFamily="34" charset="-122"/>
              </a:rPr>
              <a:t>APP</a:t>
            </a:r>
            <a:r>
              <a:rPr lang="zh-CN" altLang="en-US" dirty="0" smtClean="0">
                <a:latin typeface="微软雅黑" pitchFamily="34" charset="-122"/>
                <a:ea typeface="微软雅黑" pitchFamily="34" charset="-122"/>
              </a:rPr>
              <a:t>的用户体验</a:t>
            </a:r>
            <a:endParaRPr lang="zh-CN" altLang="en-US" dirty="0">
              <a:latin typeface="微软雅黑" pitchFamily="34" charset="-122"/>
              <a:ea typeface="微软雅黑" pitchFamily="34" charset="-122"/>
            </a:endParaRPr>
          </a:p>
        </p:txBody>
      </p:sp>
      <p:sp>
        <p:nvSpPr>
          <p:cNvPr id="17" name="TextBox 16"/>
          <p:cNvSpPr txBox="1"/>
          <p:nvPr/>
        </p:nvSpPr>
        <p:spPr>
          <a:xfrm>
            <a:off x="1357290" y="4554218"/>
            <a:ext cx="1701107" cy="1446550"/>
          </a:xfrm>
          <a:prstGeom prst="rect">
            <a:avLst/>
          </a:prstGeom>
          <a:noFill/>
        </p:spPr>
        <p:txBody>
          <a:bodyPr wrap="none" rtlCol="0">
            <a:spAutoFit/>
          </a:bodyPr>
          <a:lstStyle/>
          <a:p>
            <a:r>
              <a:rPr lang="en-US" altLang="zh-CN" sz="8800" dirty="0" smtClean="0">
                <a:solidFill>
                  <a:schemeClr val="bg1"/>
                </a:solidFill>
                <a:latin typeface="Impact" pitchFamily="34" charset="0"/>
              </a:rPr>
              <a:t>63</a:t>
            </a:r>
            <a:r>
              <a:rPr lang="en-US" altLang="zh-CN" sz="2400" dirty="0" smtClean="0">
                <a:solidFill>
                  <a:schemeClr val="bg1"/>
                </a:solidFill>
                <a:latin typeface="Arial Black" pitchFamily="34" charset="0"/>
              </a:rPr>
              <a:t>%</a:t>
            </a:r>
            <a:endParaRPr lang="zh-CN" altLang="en-US" sz="8800" dirty="0">
              <a:solidFill>
                <a:schemeClr val="bg1"/>
              </a:solidFill>
              <a:latin typeface="Arial Black" pitchFamily="34" charset="0"/>
            </a:endParaRPr>
          </a:p>
        </p:txBody>
      </p:sp>
      <p:sp>
        <p:nvSpPr>
          <p:cNvPr id="18" name="TextBox 17"/>
          <p:cNvSpPr txBox="1"/>
          <p:nvPr/>
        </p:nvSpPr>
        <p:spPr>
          <a:xfrm>
            <a:off x="3000364" y="4912047"/>
            <a:ext cx="2071702" cy="874407"/>
          </a:xfrm>
          <a:prstGeom prst="rect">
            <a:avLst/>
          </a:prstGeom>
          <a:noFill/>
        </p:spPr>
        <p:txBody>
          <a:bodyPr wrap="square" rtlCol="0">
            <a:spAutoFit/>
          </a:bodyPr>
          <a:lstStyle/>
          <a:p>
            <a:pPr>
              <a:lnSpc>
                <a:spcPct val="150000"/>
              </a:lnSpc>
            </a:pPr>
            <a:r>
              <a:rPr lang="zh-CN" altLang="en-US" dirty="0" smtClean="0">
                <a:solidFill>
                  <a:schemeClr val="bg1"/>
                </a:solidFill>
                <a:latin typeface="微软雅黑" pitchFamily="34" charset="-122"/>
                <a:ea typeface="微软雅黑" pitchFamily="34" charset="-122"/>
              </a:rPr>
              <a:t>的用户每天通过智能手机搜索信息</a:t>
            </a:r>
            <a:endParaRPr lang="zh-CN" altLang="en-US" dirty="0">
              <a:solidFill>
                <a:schemeClr val="bg1"/>
              </a:solidFill>
              <a:latin typeface="微软雅黑" pitchFamily="34" charset="-122"/>
              <a:ea typeface="微软雅黑" pitchFamily="34" charset="-122"/>
            </a:endParaRPr>
          </a:p>
        </p:txBody>
      </p:sp>
      <p:pic>
        <p:nvPicPr>
          <p:cNvPr id="19" name="图片 18" descr="people.png"/>
          <p:cNvPicPr>
            <a:picLocks noChangeAspect="1"/>
          </p:cNvPicPr>
          <p:nvPr/>
        </p:nvPicPr>
        <p:blipFill>
          <a:blip r:embed="rId2" cstate="print"/>
          <a:stretch>
            <a:fillRect/>
          </a:stretch>
        </p:blipFill>
        <p:spPr>
          <a:xfrm>
            <a:off x="1571604" y="1857364"/>
            <a:ext cx="3466743" cy="2280752"/>
          </a:xfrm>
          <a:prstGeom prst="rect">
            <a:avLst/>
          </a:prstGeom>
        </p:spPr>
      </p:pic>
      <p:sp>
        <p:nvSpPr>
          <p:cNvPr id="21" name="矩形 20"/>
          <p:cNvSpPr/>
          <p:nvPr/>
        </p:nvSpPr>
        <p:spPr>
          <a:xfrm>
            <a:off x="857224" y="0"/>
            <a:ext cx="8286776" cy="8572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smtClean="0">
                <a:latin typeface="微软雅黑" pitchFamily="34" charset="-122"/>
                <a:ea typeface="微软雅黑" pitchFamily="34" charset="-122"/>
              </a:rPr>
              <a:t>  企业微信官网        微信官网的介绍</a:t>
            </a:r>
            <a:endParaRPr lang="zh-CN" altLang="en-US" sz="2400" dirty="0">
              <a:latin typeface="微软雅黑" pitchFamily="34" charset="-122"/>
              <a:ea typeface="微软雅黑" pitchFamily="34" charset="-122"/>
            </a:endParaRPr>
          </a:p>
        </p:txBody>
      </p:sp>
      <p:cxnSp>
        <p:nvCxnSpPr>
          <p:cNvPr id="22" name="直接连接符 21"/>
          <p:cNvCxnSpPr/>
          <p:nvPr/>
        </p:nvCxnSpPr>
        <p:spPr>
          <a:xfrm rot="5400000">
            <a:off x="2785268" y="428616"/>
            <a:ext cx="85723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2</a:t>
            </a:r>
            <a:endParaRPr lang="zh-CN" altLang="en-US" sz="3600" dirty="0">
              <a:latin typeface="Arial Black" pitchFamily="34" charset="0"/>
              <a:ea typeface="Arial Unicode MS" pitchFamily="34" charset="-122"/>
              <a:cs typeface="Arial Unicode MS" pitchFamily="34" charset="-122"/>
            </a:endParaRPr>
          </a:p>
        </p:txBody>
      </p:sp>
      <p:sp>
        <p:nvSpPr>
          <p:cNvPr id="27" name="矩形 26"/>
          <p:cNvSpPr/>
          <p:nvPr/>
        </p:nvSpPr>
        <p:spPr>
          <a:xfrm>
            <a:off x="2928926" y="4071942"/>
            <a:ext cx="5286412" cy="2428892"/>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CN" altLang="en-US" dirty="0" smtClean="0">
                <a:solidFill>
                  <a:srgbClr val="FF0000"/>
                </a:solidFill>
                <a:latin typeface="微软雅黑" pitchFamily="34" charset="-122"/>
                <a:ea typeface="微软雅黑" pitchFamily="34" charset="-122"/>
              </a:rPr>
              <a:t>       越来越多企业想制作自己的</a:t>
            </a:r>
            <a:r>
              <a:rPr lang="en-US" dirty="0" smtClean="0">
                <a:solidFill>
                  <a:srgbClr val="FF0000"/>
                </a:solidFill>
                <a:latin typeface="微软雅黑" pitchFamily="34" charset="-122"/>
                <a:ea typeface="微软雅黑" pitchFamily="34" charset="-122"/>
              </a:rPr>
              <a:t>APP</a:t>
            </a:r>
            <a:r>
              <a:rPr lang="zh-CN" altLang="en-US" dirty="0" smtClean="0">
                <a:solidFill>
                  <a:srgbClr val="FF0000"/>
                </a:solidFill>
                <a:latin typeface="微软雅黑" pitchFamily="34" charset="-122"/>
                <a:ea typeface="微软雅黑" pitchFamily="34" charset="-122"/>
              </a:rPr>
              <a:t>，但是开发成本高，传播成本高，而微信网站结合了企业微信公众平台，只要扫描二维码加关注后，就能引导进入企业微信官网。</a:t>
            </a:r>
            <a:endParaRPr lang="en-US" altLang="zh-CN" dirty="0" smtClean="0">
              <a:solidFill>
                <a:srgbClr val="FF0000"/>
              </a:solidFill>
              <a:latin typeface="微软雅黑" pitchFamily="34" charset="-122"/>
              <a:ea typeface="微软雅黑" pitchFamily="34" charset="-122"/>
            </a:endParaRPr>
          </a:p>
          <a:p>
            <a:pPr>
              <a:defRPr/>
            </a:pPr>
            <a:r>
              <a:rPr lang="zh-CN" altLang="en-US" dirty="0" smtClean="0">
                <a:solidFill>
                  <a:srgbClr val="FF0000"/>
                </a:solidFill>
                <a:latin typeface="微软雅黑" pitchFamily="34" charset="-122"/>
                <a:ea typeface="微软雅黑" pitchFamily="34" charset="-122"/>
              </a:rPr>
              <a:t>       把传统网站上的精华内容搬到微信上，手机上随时随地可以查看。还可以加上很多功能实现互动营销的效果，是企业开展移动互联网营销的重要工具。</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57250" y="0"/>
            <a:ext cx="8286750" cy="8572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buFontTx/>
              <a:buNone/>
              <a:defRPr/>
            </a:pPr>
            <a:r>
              <a:rPr lang="zh-CN" altLang="en-US" sz="2400" dirty="0">
                <a:latin typeface="微软雅黑" pitchFamily="34" charset="-122"/>
                <a:ea typeface="微软雅黑" pitchFamily="34" charset="-122"/>
              </a:rPr>
              <a:t> 企业微信官</a:t>
            </a:r>
            <a:r>
              <a:rPr lang="zh-CN" altLang="en-US" sz="2400" dirty="0" smtClean="0">
                <a:latin typeface="微软雅黑" pitchFamily="34" charset="-122"/>
                <a:ea typeface="微软雅黑" pitchFamily="34" charset="-122"/>
              </a:rPr>
              <a:t>网           关注后推送图文</a:t>
            </a:r>
            <a:endParaRPr lang="zh-CN" altLang="en-US" sz="2400" dirty="0">
              <a:latin typeface="微软雅黑" pitchFamily="34" charset="-122"/>
              <a:ea typeface="微软雅黑" pitchFamily="34" charset="-122"/>
            </a:endParaRPr>
          </a:p>
        </p:txBody>
      </p:sp>
      <p:cxnSp>
        <p:nvCxnSpPr>
          <p:cNvPr id="12" name="直接连接符 11"/>
          <p:cNvCxnSpPr/>
          <p:nvPr/>
        </p:nvCxnSpPr>
        <p:spPr>
          <a:xfrm rot="5400000">
            <a:off x="2500313" y="428625"/>
            <a:ext cx="85566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0" y="0"/>
            <a:ext cx="857250" cy="85725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None/>
              <a:defRPr/>
            </a:pPr>
            <a:r>
              <a:rPr lang="en-US" altLang="zh-CN" sz="3600" dirty="0">
                <a:latin typeface="Arial Black" pitchFamily="34" charset="0"/>
                <a:ea typeface="Arial Unicode MS" pitchFamily="34" charset="-122"/>
                <a:cs typeface="Arial Unicode MS" pitchFamily="34" charset="-122"/>
              </a:rPr>
              <a:t>2</a:t>
            </a:r>
            <a:endParaRPr lang="zh-CN" altLang="en-US" sz="3600" dirty="0">
              <a:latin typeface="Arial Black" pitchFamily="34" charset="0"/>
              <a:ea typeface="Arial Unicode MS" pitchFamily="34" charset="-122"/>
              <a:cs typeface="Arial Unicode MS" pitchFamily="34" charset="-122"/>
            </a:endParaRPr>
          </a:p>
        </p:txBody>
      </p:sp>
      <p:sp>
        <p:nvSpPr>
          <p:cNvPr id="11271" name="内容占位符 2"/>
          <p:cNvSpPr txBox="1">
            <a:spLocks/>
          </p:cNvSpPr>
          <p:nvPr/>
        </p:nvSpPr>
        <p:spPr bwMode="auto">
          <a:xfrm>
            <a:off x="214282" y="2214554"/>
            <a:ext cx="2643176" cy="2914650"/>
          </a:xfrm>
          <a:prstGeom prst="rect">
            <a:avLst/>
          </a:prstGeom>
          <a:noFill/>
          <a:ln w="9525">
            <a:noFill/>
            <a:miter lim="800000"/>
            <a:headEnd/>
            <a:tailEnd/>
          </a:ln>
        </p:spPr>
        <p:txBody>
          <a:bodyPr/>
          <a:lstStyle/>
          <a:p>
            <a:r>
              <a:rPr lang="zh-CN" altLang="en-US" dirty="0">
                <a:solidFill>
                  <a:srgbClr val="FF0000"/>
                </a:solidFill>
                <a:latin typeface="微软雅黑" pitchFamily="34" charset="-122"/>
                <a:ea typeface="微软雅黑" pitchFamily="34" charset="-122"/>
              </a:rPr>
              <a:t>向粉丝更直观的展示企业</a:t>
            </a:r>
            <a:r>
              <a:rPr lang="zh-CN" altLang="en-US" dirty="0" smtClean="0">
                <a:solidFill>
                  <a:srgbClr val="FF0000"/>
                </a:solidFill>
                <a:latin typeface="微软雅黑" pitchFamily="34" charset="-122"/>
                <a:ea typeface="微软雅黑" pitchFamily="34" charset="-122"/>
              </a:rPr>
              <a:t>形象！</a:t>
            </a:r>
            <a:endParaRPr lang="en-US" altLang="zh-CN" dirty="0">
              <a:solidFill>
                <a:srgbClr val="FF0000"/>
              </a:solidFill>
              <a:latin typeface="微软雅黑" pitchFamily="34" charset="-122"/>
              <a:ea typeface="微软雅黑" pitchFamily="34" charset="-122"/>
            </a:endParaRPr>
          </a:p>
          <a:p>
            <a:pPr algn="l"/>
            <a:endParaRPr lang="zh-CN" altLang="en-US" dirty="0">
              <a:solidFill>
                <a:srgbClr val="FF0000"/>
              </a:solidFill>
              <a:latin typeface="微软雅黑" pitchFamily="34" charset="-122"/>
              <a:ea typeface="微软雅黑" pitchFamily="34" charset="-122"/>
            </a:endParaRPr>
          </a:p>
          <a:p>
            <a:pPr algn="l"/>
            <a:r>
              <a:rPr lang="zh-CN" altLang="en-US" dirty="0">
                <a:solidFill>
                  <a:srgbClr val="FF0000"/>
                </a:solidFill>
                <a:latin typeface="微软雅黑" pitchFamily="34" charset="-122"/>
                <a:ea typeface="微软雅黑" pitchFamily="34" charset="-122"/>
              </a:rPr>
              <a:t>公众平台要直接向粉丝展示企业形象和产品！</a:t>
            </a:r>
            <a:endParaRPr lang="en-US" altLang="zh-CN" dirty="0">
              <a:solidFill>
                <a:srgbClr val="FF0000"/>
              </a:solidFill>
              <a:latin typeface="微软雅黑" pitchFamily="34" charset="-122"/>
              <a:ea typeface="微软雅黑" pitchFamily="34" charset="-122"/>
            </a:endParaRPr>
          </a:p>
          <a:p>
            <a:pPr algn="l"/>
            <a:endParaRPr lang="zh-CN" altLang="en-US" dirty="0">
              <a:solidFill>
                <a:srgbClr val="FF0000"/>
              </a:solidFill>
              <a:latin typeface="微软雅黑" pitchFamily="34" charset="-122"/>
              <a:ea typeface="微软雅黑" pitchFamily="34" charset="-122"/>
            </a:endParaRPr>
          </a:p>
          <a:p>
            <a:pPr algn="l"/>
            <a:r>
              <a:rPr lang="zh-CN" altLang="en-US" dirty="0" smtClean="0">
                <a:solidFill>
                  <a:srgbClr val="FF0000"/>
                </a:solidFill>
                <a:latin typeface="微软雅黑" pitchFamily="34" charset="-122"/>
                <a:ea typeface="微软雅黑" pitchFamily="34" charset="-122"/>
              </a:rPr>
              <a:t>粉丝无需回复，即可查看！</a:t>
            </a:r>
            <a:endParaRPr lang="en-US" altLang="zh-CN" dirty="0">
              <a:solidFill>
                <a:srgbClr val="FF0000"/>
              </a:solidFill>
              <a:latin typeface="微软雅黑" pitchFamily="34" charset="-122"/>
              <a:ea typeface="微软雅黑" pitchFamily="34" charset="-122"/>
            </a:endParaRPr>
          </a:p>
          <a:p>
            <a:pPr algn="l"/>
            <a:endParaRPr lang="zh-CN" altLang="en-US" dirty="0">
              <a:solidFill>
                <a:srgbClr val="FF0000"/>
              </a:solidFill>
              <a:latin typeface="微软雅黑" pitchFamily="34" charset="-122"/>
              <a:ea typeface="微软雅黑" pitchFamily="34" charset="-122"/>
            </a:endParaRPr>
          </a:p>
          <a:p>
            <a:pPr algn="l"/>
            <a:r>
              <a:rPr lang="zh-CN" altLang="en-US" dirty="0">
                <a:solidFill>
                  <a:srgbClr val="FF0000"/>
                </a:solidFill>
                <a:latin typeface="微软雅黑" pitchFamily="34" charset="-122"/>
                <a:ea typeface="微软雅黑" pitchFamily="34" charset="-122"/>
              </a:rPr>
              <a:t>当客户首次关注时，直接推</a:t>
            </a:r>
            <a:r>
              <a:rPr lang="zh-CN" altLang="en-US" dirty="0" smtClean="0">
                <a:solidFill>
                  <a:srgbClr val="FF0000"/>
                </a:solidFill>
                <a:latin typeface="微软雅黑" pitchFamily="34" charset="-122"/>
                <a:ea typeface="微软雅黑" pitchFamily="34" charset="-122"/>
              </a:rPr>
              <a:t>送！</a:t>
            </a:r>
            <a:endParaRPr lang="zh-CN" altLang="en-US" dirty="0">
              <a:solidFill>
                <a:srgbClr val="FF0000"/>
              </a:solidFill>
              <a:latin typeface="微软雅黑" pitchFamily="34" charset="-122"/>
              <a:ea typeface="微软雅黑" pitchFamily="34" charset="-122"/>
            </a:endParaRPr>
          </a:p>
        </p:txBody>
      </p:sp>
      <p:sp>
        <p:nvSpPr>
          <p:cNvPr id="18" name="右箭头 17"/>
          <p:cNvSpPr/>
          <p:nvPr/>
        </p:nvSpPr>
        <p:spPr>
          <a:xfrm>
            <a:off x="5857884" y="3571876"/>
            <a:ext cx="288925" cy="387350"/>
          </a:xfrm>
          <a:prstGeom prst="rightArrow">
            <a:avLst>
              <a:gd name="adj1" fmla="val 50000"/>
              <a:gd name="adj2" fmla="val 6218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None/>
              <a:defRPr/>
            </a:pPr>
            <a:endParaRPr lang="zh-CN" altLang="en-US" sz="1800"/>
          </a:p>
        </p:txBody>
      </p:sp>
      <p:sp>
        <p:nvSpPr>
          <p:cNvPr id="11276" name="Rectangle 12"/>
          <p:cNvSpPr>
            <a:spLocks noChangeArrowheads="1"/>
          </p:cNvSpPr>
          <p:nvPr/>
        </p:nvSpPr>
        <p:spPr bwMode="auto">
          <a:xfrm>
            <a:off x="214282" y="2071678"/>
            <a:ext cx="2678101" cy="3446470"/>
          </a:xfrm>
          <a:prstGeom prst="rect">
            <a:avLst/>
          </a:prstGeom>
          <a:noFill/>
          <a:ln w="28575" algn="ctr">
            <a:solidFill>
              <a:srgbClr val="FF6600"/>
            </a:solidFill>
            <a:miter lim="800000"/>
            <a:headEnd/>
            <a:tailEnd/>
          </a:ln>
          <a:effectLst/>
        </p:spPr>
        <p:txBody>
          <a:bodyPr wrap="none" anchor="ctr"/>
          <a:lstStyle/>
          <a:p>
            <a:endParaRPr lang="zh-CN" altLang="en-US"/>
          </a:p>
        </p:txBody>
      </p:sp>
      <p:sp>
        <p:nvSpPr>
          <p:cNvPr id="16" name="矩形 15"/>
          <p:cNvSpPr/>
          <p:nvPr/>
        </p:nvSpPr>
        <p:spPr>
          <a:xfrm>
            <a:off x="0" y="0"/>
            <a:ext cx="857224" cy="8572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Arial Black" pitchFamily="34" charset="0"/>
                <a:ea typeface="Arial Unicode MS" pitchFamily="34" charset="-122"/>
                <a:cs typeface="Arial Unicode MS" pitchFamily="34" charset="-122"/>
              </a:rPr>
              <a:t>2</a:t>
            </a:r>
            <a:endParaRPr lang="zh-CN" altLang="en-US" sz="3600" dirty="0">
              <a:latin typeface="Arial Black" pitchFamily="34" charset="0"/>
              <a:ea typeface="Arial Unicode MS" pitchFamily="34" charset="-122"/>
              <a:cs typeface="Arial Unicode MS" pitchFamily="34" charset="-122"/>
            </a:endParaRPr>
          </a:p>
        </p:txBody>
      </p:sp>
      <p:pic>
        <p:nvPicPr>
          <p:cNvPr id="2050" name="Picture 2"/>
          <p:cNvPicPr>
            <a:picLocks noChangeAspect="1" noChangeArrowheads="1"/>
          </p:cNvPicPr>
          <p:nvPr/>
        </p:nvPicPr>
        <p:blipFill>
          <a:blip r:embed="rId2" cstate="print"/>
          <a:srcRect/>
          <a:stretch>
            <a:fillRect/>
          </a:stretch>
        </p:blipFill>
        <p:spPr bwMode="auto">
          <a:xfrm>
            <a:off x="3286116" y="1928802"/>
            <a:ext cx="2571768" cy="3714776"/>
          </a:xfrm>
          <a:prstGeom prst="rect">
            <a:avLst/>
          </a:prstGeom>
          <a:noFill/>
          <a:ln w="9525">
            <a:noFill/>
            <a:miter lim="800000"/>
            <a:headEnd/>
            <a:tailEnd/>
          </a:ln>
        </p:spPr>
      </p:pic>
      <p:pic>
        <p:nvPicPr>
          <p:cNvPr id="2" name="Picture 3"/>
          <p:cNvPicPr>
            <a:picLocks noChangeAspect="1" noChangeArrowheads="1"/>
          </p:cNvPicPr>
          <p:nvPr/>
        </p:nvPicPr>
        <p:blipFill>
          <a:blip r:embed="rId3" cstate="print"/>
          <a:srcRect/>
          <a:stretch>
            <a:fillRect/>
          </a:stretch>
        </p:blipFill>
        <p:spPr bwMode="auto">
          <a:xfrm>
            <a:off x="6429388" y="2000240"/>
            <a:ext cx="2428892" cy="3500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1923</TotalTime>
  <Words>2659</Words>
  <Application>Microsoft Office PowerPoint</Application>
  <PresentationFormat>全屏显示(4:3)</PresentationFormat>
  <Paragraphs>225</Paragraphs>
  <Slides>43</Slides>
  <Notes>0</Notes>
  <HiddenSlides>0</HiddenSlides>
  <MMClips>0</MMClips>
  <ScaleCrop>false</ScaleCrop>
  <HeadingPairs>
    <vt:vector size="4" baseType="variant">
      <vt:variant>
        <vt:lpstr>主题</vt:lpstr>
      </vt:variant>
      <vt:variant>
        <vt:i4>1</vt:i4>
      </vt:variant>
      <vt:variant>
        <vt:lpstr>幻灯片标题</vt:lpstr>
      </vt:variant>
      <vt:variant>
        <vt:i4>43</vt:i4>
      </vt:variant>
    </vt:vector>
  </HeadingPairs>
  <TitlesOfParts>
    <vt:vector size="44"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Ringam</dc:creator>
  <cp:lastModifiedBy>User</cp:lastModifiedBy>
  <cp:revision>163</cp:revision>
  <dcterms:created xsi:type="dcterms:W3CDTF">2013-02-24T06:51:29Z</dcterms:created>
  <dcterms:modified xsi:type="dcterms:W3CDTF">2014-08-27T02:03:49Z</dcterms:modified>
</cp:coreProperties>
</file>